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682" r:id="rId2"/>
    <p:sldMasterId id="2147483731" r:id="rId3"/>
    <p:sldMasterId id="2147483856" r:id="rId4"/>
    <p:sldMasterId id="2147483858" r:id="rId5"/>
    <p:sldMasterId id="2147483860" r:id="rId6"/>
  </p:sldMasterIdLst>
  <p:notesMasterIdLst>
    <p:notesMasterId r:id="rId73"/>
  </p:notesMasterIdLst>
  <p:sldIdLst>
    <p:sldId id="662" r:id="rId7"/>
    <p:sldId id="297" r:id="rId8"/>
    <p:sldId id="300" r:id="rId9"/>
    <p:sldId id="302" r:id="rId10"/>
    <p:sldId id="301" r:id="rId11"/>
    <p:sldId id="304" r:id="rId12"/>
    <p:sldId id="305" r:id="rId13"/>
    <p:sldId id="307" r:id="rId14"/>
    <p:sldId id="316" r:id="rId15"/>
    <p:sldId id="664" r:id="rId16"/>
    <p:sldId id="820" r:id="rId17"/>
    <p:sldId id="308" r:id="rId18"/>
    <p:sldId id="317" r:id="rId19"/>
    <p:sldId id="323" r:id="rId20"/>
    <p:sldId id="823" r:id="rId21"/>
    <p:sldId id="826" r:id="rId22"/>
    <p:sldId id="828" r:id="rId23"/>
    <p:sldId id="827" r:id="rId24"/>
    <p:sldId id="853" r:id="rId25"/>
    <p:sldId id="852" r:id="rId26"/>
    <p:sldId id="855" r:id="rId27"/>
    <p:sldId id="854" r:id="rId28"/>
    <p:sldId id="829" r:id="rId29"/>
    <p:sldId id="860" r:id="rId30"/>
    <p:sldId id="861" r:id="rId31"/>
    <p:sldId id="862" r:id="rId32"/>
    <p:sldId id="863" r:id="rId33"/>
    <p:sldId id="864" r:id="rId34"/>
    <p:sldId id="865" r:id="rId35"/>
    <p:sldId id="866" r:id="rId36"/>
    <p:sldId id="867" r:id="rId37"/>
    <p:sldId id="868" r:id="rId38"/>
    <p:sldId id="869" r:id="rId39"/>
    <p:sldId id="870" r:id="rId40"/>
    <p:sldId id="871" r:id="rId41"/>
    <p:sldId id="872" r:id="rId42"/>
    <p:sldId id="857" r:id="rId43"/>
    <p:sldId id="858" r:id="rId44"/>
    <p:sldId id="856" r:id="rId45"/>
    <p:sldId id="830" r:id="rId46"/>
    <p:sldId id="831" r:id="rId47"/>
    <p:sldId id="832" r:id="rId48"/>
    <p:sldId id="833" r:id="rId49"/>
    <p:sldId id="834" r:id="rId50"/>
    <p:sldId id="835" r:id="rId51"/>
    <p:sldId id="836" r:id="rId52"/>
    <p:sldId id="837" r:id="rId53"/>
    <p:sldId id="838" r:id="rId54"/>
    <p:sldId id="839" r:id="rId55"/>
    <p:sldId id="840" r:id="rId56"/>
    <p:sldId id="841" r:id="rId57"/>
    <p:sldId id="842" r:id="rId58"/>
    <p:sldId id="843" r:id="rId59"/>
    <p:sldId id="844" r:id="rId60"/>
    <p:sldId id="845" r:id="rId61"/>
    <p:sldId id="846" r:id="rId62"/>
    <p:sldId id="847" r:id="rId63"/>
    <p:sldId id="848" r:id="rId64"/>
    <p:sldId id="849" r:id="rId65"/>
    <p:sldId id="850" r:id="rId66"/>
    <p:sldId id="808" r:id="rId67"/>
    <p:sldId id="851" r:id="rId68"/>
    <p:sldId id="708" r:id="rId69"/>
    <p:sldId id="727" r:id="rId70"/>
    <p:sldId id="822" r:id="rId71"/>
    <p:sldId id="734" r:id="rId72"/>
  </p:sldIdLst>
  <p:sldSz cx="9144000" cy="6858000" type="screen4x3"/>
  <p:notesSz cx="7315200" cy="96012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7C80"/>
    <a:srgbClr val="FFFF66"/>
    <a:srgbClr val="009900"/>
    <a:srgbClr val="0F053E"/>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576" autoAdjust="0"/>
    <p:restoredTop sz="95137" autoAdjust="0"/>
  </p:normalViewPr>
  <p:slideViewPr>
    <p:cSldViewPr snapToGrid="0">
      <p:cViewPr>
        <p:scale>
          <a:sx n="60" d="100"/>
          <a:sy n="60" d="100"/>
        </p:scale>
        <p:origin x="-1644" y="-720"/>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22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5734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fld id="{37EDCEED-47E5-4F69-BEF6-B671D7E8F085}" type="datetimeFigureOut">
              <a:rPr lang="en-US"/>
              <a:pPr>
                <a:defRPr/>
              </a:pPr>
              <a:t>10/9/2014</a:t>
            </a:fld>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5734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5735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fld id="{2318FF0D-91F1-4391-94D4-AF3AE15F3ED9}" type="slidenum">
              <a:rPr lang="en-US"/>
              <a:pPr>
                <a:defRPr/>
              </a:pPr>
              <a:t>‹#›</a:t>
            </a:fld>
            <a:endParaRPr lang="en-US"/>
          </a:p>
        </p:txBody>
      </p:sp>
    </p:spTree>
    <p:extLst>
      <p:ext uri="{BB962C8B-B14F-4D97-AF65-F5344CB8AC3E}">
        <p14:creationId xmlns:p14="http://schemas.microsoft.com/office/powerpoint/2010/main" val="1006533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fld id="{8576A9C1-B435-4555-A7CB-ECFF27DB5530}" type="slidenum">
              <a:rPr lang="en-US" sz="1300">
                <a:latin typeface="Times New Roman" pitchFamily="18" charset="0"/>
              </a:rPr>
              <a:pPr algn="r" eaLnBrk="1" hangingPunct="1"/>
              <a:t>2</a:t>
            </a:fld>
            <a:endParaRPr lang="en-US" sz="13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fld id="{8576A9C1-B435-4555-A7CB-ECFF27DB5530}" type="slidenum">
              <a:rPr lang="en-US" sz="1300">
                <a:latin typeface="Times New Roman" pitchFamily="18" charset="0"/>
              </a:rPr>
              <a:pPr algn="r" eaLnBrk="1" hangingPunct="1"/>
              <a:t>22</a:t>
            </a:fld>
            <a:endParaRPr lang="en-US" sz="13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fld id="{164096F8-56C7-4562-9D0B-8EDE0D276BE7}" type="slidenum">
              <a:rPr lang="en-US" altLang="en-US" sz="1300">
                <a:latin typeface="Times New Roman" pitchFamily="18" charset="0"/>
              </a:rPr>
              <a:pPr algn="r" eaLnBrk="1" hangingPunct="1"/>
              <a:t>23</a:t>
            </a:fld>
            <a:endParaRPr lang="en-US" altLang="en-US" sz="13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fld id="{164096F8-56C7-4562-9D0B-8EDE0D276BE7}" type="slidenum">
              <a:rPr lang="en-US" altLang="en-US" sz="1300">
                <a:latin typeface="Times New Roman" pitchFamily="18" charset="0"/>
              </a:rPr>
              <a:pPr algn="r" eaLnBrk="1" hangingPunct="1"/>
              <a:t>39</a:t>
            </a:fld>
            <a:endParaRPr lang="en-US" altLang="en-US" sz="13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Introduce Mr. Jeff Hendler</a:t>
            </a:r>
          </a:p>
        </p:txBody>
      </p:sp>
      <p:sp>
        <p:nvSpPr>
          <p:cNvPr id="150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fld id="{B7D57A5B-03D4-432C-86F7-01E841360A01}" type="slidenum">
              <a:rPr lang="en-US" smtClean="0">
                <a:latin typeface="Times New Roman" pitchFamily="18" charset="0"/>
              </a:rPr>
              <a:pPr eaLnBrk="1" hangingPunct="1"/>
              <a:t>64</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fld id="{F6F708CE-72FA-470D-B163-57A2CA4F4B50}" type="slidenum">
              <a:rPr lang="en-US" sz="1300">
                <a:latin typeface="Times New Roman" pitchFamily="18" charset="0"/>
              </a:rPr>
              <a:pPr algn="r" eaLnBrk="1" hangingPunct="1"/>
              <a:t>4</a:t>
            </a:fld>
            <a:endParaRPr lang="en-US" sz="1300">
              <a:latin typeface="Times New Roman" pitchFamily="18" charset="0"/>
            </a:endParaRPr>
          </a:p>
        </p:txBody>
      </p:sp>
      <p:sp>
        <p:nvSpPr>
          <p:cNvPr id="86019" name="Rectangle 2"/>
          <p:cNvSpPr>
            <a:spLocks noGrp="1" noRot="1" noChangeAspect="1" noChangeArrowheads="1" noTextEdit="1"/>
          </p:cNvSpPr>
          <p:nvPr>
            <p:ph type="sldImg"/>
          </p:nvPr>
        </p:nvSpPr>
        <p:spPr>
          <a:xfrm>
            <a:off x="1258888" y="720725"/>
            <a:ext cx="4800600" cy="3600450"/>
          </a:xfrm>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5" tIns="46823" rIns="93645" bIns="46823"/>
          <a:lstStyle/>
          <a:p>
            <a:r>
              <a:rPr lang="en-US" smtClean="0">
                <a:latin typeface="Arial" charset="0"/>
              </a:rPr>
              <a:t>Please stand for out National Anthem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2099" name="Notes Placeholder 2"/>
          <p:cNvSpPr>
            <a:spLocks noGrp="1"/>
          </p:cNvSpPr>
          <p:nvPr>
            <p:ph type="body" idx="1"/>
          </p:nvPr>
        </p:nvSpPr>
        <p:spPr>
          <a:noFill/>
        </p:spPr>
        <p:txBody>
          <a:bodyPr/>
          <a:lstStyle/>
          <a:p>
            <a:r>
              <a:rPr lang="en-US" smtClean="0"/>
              <a:t>Just like the safety announcement in the airplane</a:t>
            </a:r>
          </a:p>
        </p:txBody>
      </p:sp>
      <p:sp>
        <p:nvSpPr>
          <p:cNvPr id="13210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3440B2A4-0500-4082-A3DA-A250B3E46FB4}"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3123" name="Notes Placeholder 2"/>
          <p:cNvSpPr>
            <a:spLocks noGrp="1"/>
          </p:cNvSpPr>
          <p:nvPr>
            <p:ph type="body" idx="1"/>
          </p:nvPr>
        </p:nvSpPr>
        <p:spPr>
          <a:noFill/>
        </p:spPr>
        <p:txBody>
          <a:bodyPr/>
          <a:lstStyle/>
          <a:p>
            <a:r>
              <a:rPr lang="en-US" smtClean="0"/>
              <a:t>Welcome</a:t>
            </a:r>
          </a:p>
          <a:p>
            <a:r>
              <a:rPr lang="en-US" smtClean="0"/>
              <a:t>I may not know who you are so find me and please introduce yourself </a:t>
            </a:r>
          </a:p>
          <a:p>
            <a:r>
              <a:rPr lang="en-US" smtClean="0"/>
              <a:t>You will see committee activity – welcome to join</a:t>
            </a:r>
          </a:p>
          <a:p>
            <a:r>
              <a:rPr lang="en-US" smtClean="0"/>
              <a:t>Open Microphone scheduled tomorrow – chance to hear committees and attend reception </a:t>
            </a:r>
          </a:p>
          <a:p>
            <a:r>
              <a:rPr lang="en-US" smtClean="0"/>
              <a:t>Ask questions!  All stakeholders!!!  Chance to talk to others and hear another perspective.</a:t>
            </a:r>
          </a:p>
        </p:txBody>
      </p:sp>
      <p:sp>
        <p:nvSpPr>
          <p:cNvPr id="133124"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F9BAB1C9-09FD-44E3-90F9-367DC2794E99}"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4147" name="Notes Placeholder 2"/>
          <p:cNvSpPr>
            <a:spLocks noGrp="1"/>
          </p:cNvSpPr>
          <p:nvPr>
            <p:ph type="body" idx="1"/>
          </p:nvPr>
        </p:nvSpPr>
        <p:spPr>
          <a:noFill/>
        </p:spPr>
        <p:txBody>
          <a:bodyPr/>
          <a:lstStyle/>
          <a:p>
            <a:endParaRPr lang="en-US" smtClean="0"/>
          </a:p>
        </p:txBody>
      </p:sp>
      <p:sp>
        <p:nvSpPr>
          <p:cNvPr id="134148"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06245931-965D-4767-9409-C16652ABAB2F}" type="slidenum">
              <a:rPr lang="en-US" smtClean="0"/>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2339" name="Notes Placeholder 2"/>
          <p:cNvSpPr>
            <a:spLocks noGrp="1"/>
          </p:cNvSpPr>
          <p:nvPr>
            <p:ph type="body" idx="1"/>
          </p:nvPr>
        </p:nvSpPr>
        <p:spPr>
          <a:noFill/>
        </p:spPr>
        <p:txBody>
          <a:bodyPr/>
          <a:lstStyle/>
          <a:p>
            <a:r>
              <a:rPr lang="en-US" smtClean="0"/>
              <a:t>Read question, answers, then question again</a:t>
            </a:r>
          </a:p>
        </p:txBody>
      </p:sp>
      <p:sp>
        <p:nvSpPr>
          <p:cNvPr id="142340" name="Slide Number Placeholder 3"/>
          <p:cNvSpPr>
            <a:spLocks noGrp="1"/>
          </p:cNvSpPr>
          <p:nvPr>
            <p:ph type="sldNum" sz="quarter" idx="5"/>
          </p:nvPr>
        </p:nvSpPr>
        <p:spPr>
          <a:noFill/>
        </p:spPr>
        <p:txBody>
          <a:bodyPr/>
          <a:lstStyle>
            <a:lvl1pPr>
              <a:defRPr>
                <a:solidFill>
                  <a:schemeClr val="tx1"/>
                </a:solidFill>
                <a:latin typeface="Verdana" pitchFamily="34" charset="0"/>
                <a:ea typeface="MS PGothic" pitchFamily="34" charset="-128"/>
              </a:defRPr>
            </a:lvl1pPr>
            <a:lvl2pPr marL="785372" indent="-302066">
              <a:defRPr>
                <a:solidFill>
                  <a:schemeClr val="tx1"/>
                </a:solidFill>
                <a:latin typeface="Verdana" pitchFamily="34" charset="0"/>
                <a:ea typeface="MS PGothic" pitchFamily="34" charset="-128"/>
              </a:defRPr>
            </a:lvl2pPr>
            <a:lvl3pPr marL="1208265" indent="-241653">
              <a:defRPr>
                <a:solidFill>
                  <a:schemeClr val="tx1"/>
                </a:solidFill>
                <a:latin typeface="Verdana" pitchFamily="34" charset="0"/>
                <a:ea typeface="MS PGothic" pitchFamily="34" charset="-128"/>
              </a:defRPr>
            </a:lvl3pPr>
            <a:lvl4pPr marL="1691571" indent="-241653">
              <a:defRPr>
                <a:solidFill>
                  <a:schemeClr val="tx1"/>
                </a:solidFill>
                <a:latin typeface="Verdana" pitchFamily="34" charset="0"/>
                <a:ea typeface="MS PGothic" pitchFamily="34" charset="-128"/>
              </a:defRPr>
            </a:lvl4pPr>
            <a:lvl5pPr marL="2174878" indent="-241653">
              <a:defRPr>
                <a:solidFill>
                  <a:schemeClr val="tx1"/>
                </a:solidFill>
                <a:latin typeface="Verdana" pitchFamily="34" charset="0"/>
                <a:ea typeface="MS PGothic" pitchFamily="34" charset="-128"/>
              </a:defRPr>
            </a:lvl5pPr>
            <a:lvl6pPr marL="2658184" indent="-241653" eaLnBrk="0" fontAlgn="base" hangingPunct="0">
              <a:spcBef>
                <a:spcPct val="0"/>
              </a:spcBef>
              <a:spcAft>
                <a:spcPct val="0"/>
              </a:spcAft>
              <a:defRPr>
                <a:solidFill>
                  <a:schemeClr val="tx1"/>
                </a:solidFill>
                <a:latin typeface="Verdana" pitchFamily="34" charset="0"/>
                <a:ea typeface="MS PGothic" pitchFamily="34" charset="-128"/>
              </a:defRPr>
            </a:lvl6pPr>
            <a:lvl7pPr marL="3141490" indent="-241653" eaLnBrk="0" fontAlgn="base" hangingPunct="0">
              <a:spcBef>
                <a:spcPct val="0"/>
              </a:spcBef>
              <a:spcAft>
                <a:spcPct val="0"/>
              </a:spcAft>
              <a:defRPr>
                <a:solidFill>
                  <a:schemeClr val="tx1"/>
                </a:solidFill>
                <a:latin typeface="Verdana" pitchFamily="34" charset="0"/>
                <a:ea typeface="MS PGothic" pitchFamily="34" charset="-128"/>
              </a:defRPr>
            </a:lvl7pPr>
            <a:lvl8pPr marL="3624796" indent="-241653" eaLnBrk="0" fontAlgn="base" hangingPunct="0">
              <a:spcBef>
                <a:spcPct val="0"/>
              </a:spcBef>
              <a:spcAft>
                <a:spcPct val="0"/>
              </a:spcAft>
              <a:defRPr>
                <a:solidFill>
                  <a:schemeClr val="tx1"/>
                </a:solidFill>
                <a:latin typeface="Verdana" pitchFamily="34" charset="0"/>
                <a:ea typeface="MS PGothic" pitchFamily="34" charset="-128"/>
              </a:defRPr>
            </a:lvl8pPr>
            <a:lvl9pPr marL="4108102" indent="-241653" eaLnBrk="0" fontAlgn="base" hangingPunct="0">
              <a:spcBef>
                <a:spcPct val="0"/>
              </a:spcBef>
              <a:spcAft>
                <a:spcPct val="0"/>
              </a:spcAft>
              <a:defRPr>
                <a:solidFill>
                  <a:schemeClr val="tx1"/>
                </a:solidFill>
                <a:latin typeface="Verdana" pitchFamily="34" charset="0"/>
                <a:ea typeface="MS PGothic" pitchFamily="34" charset="-128"/>
              </a:defRPr>
            </a:lvl9pPr>
          </a:lstStyle>
          <a:p>
            <a:fld id="{C5189A8F-3C1E-4546-92BF-089A93DB167A}"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6BC80B00-1339-43A8-B036-B8BA8CE3B513}" type="slidenum">
              <a:rPr lang="en-US"/>
              <a:pPr>
                <a:defRPr/>
              </a:pPr>
              <a:t>‹#›</a:t>
            </a:fld>
            <a:endParaRPr lang="en-US"/>
          </a:p>
        </p:txBody>
      </p:sp>
    </p:spTree>
    <p:extLst>
      <p:ext uri="{BB962C8B-B14F-4D97-AF65-F5344CB8AC3E}">
        <p14:creationId xmlns:p14="http://schemas.microsoft.com/office/powerpoint/2010/main" val="276216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C6836DD2-7847-4C00-BE37-32B490AF660C}" type="slidenum">
              <a:rPr lang="en-US"/>
              <a:pPr>
                <a:defRPr/>
              </a:pPr>
              <a:t>‹#›</a:t>
            </a:fld>
            <a:endParaRPr lang="en-US"/>
          </a:p>
        </p:txBody>
      </p:sp>
    </p:spTree>
    <p:extLst>
      <p:ext uri="{BB962C8B-B14F-4D97-AF65-F5344CB8AC3E}">
        <p14:creationId xmlns:p14="http://schemas.microsoft.com/office/powerpoint/2010/main" val="256948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3B9ED6F8-CB31-4EF6-9535-3965E7A87390}" type="slidenum">
              <a:rPr lang="en-US"/>
              <a:pPr>
                <a:defRPr/>
              </a:pPr>
              <a:t>‹#›</a:t>
            </a:fld>
            <a:endParaRPr lang="en-US"/>
          </a:p>
        </p:txBody>
      </p:sp>
    </p:spTree>
    <p:extLst>
      <p:ext uri="{BB962C8B-B14F-4D97-AF65-F5344CB8AC3E}">
        <p14:creationId xmlns:p14="http://schemas.microsoft.com/office/powerpoint/2010/main" val="83496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6"/>
          <p:cNvSpPr>
            <a:spLocks noGrp="1" noChangeArrowheads="1"/>
          </p:cNvSpPr>
          <p:nvPr>
            <p:ph type="dt" sz="quarter" idx="10"/>
          </p:nvPr>
        </p:nvSpPr>
        <p:spPr/>
        <p:txBody>
          <a:bodyPr/>
          <a:lstStyle>
            <a:lvl1pPr>
              <a:defRPr/>
            </a:lvl1pPr>
          </a:lstStyle>
          <a:p>
            <a:fld id="{8A6FE785-F709-44D2-A169-445EB5190707}" type="datetimeFigureOut">
              <a:rPr lang="en-US"/>
              <a:pPr/>
              <a:t>10/9/2014</a:t>
            </a:fld>
            <a:endParaRPr lang="en-US"/>
          </a:p>
        </p:txBody>
      </p:sp>
      <p:sp>
        <p:nvSpPr>
          <p:cNvPr id="5" name="Rectangle 37"/>
          <p:cNvSpPr>
            <a:spLocks noGrp="1" noChangeArrowheads="1"/>
          </p:cNvSpPr>
          <p:nvPr>
            <p:ph type="ftr" sz="quarter" idx="11"/>
          </p:nvPr>
        </p:nvSpPr>
        <p:spPr/>
        <p:txBody>
          <a:bodyPr/>
          <a:lstStyle>
            <a:lvl1pPr>
              <a:defRPr/>
            </a:lvl1pPr>
          </a:lstStyle>
          <a:p>
            <a:endParaRPr lang="en-US"/>
          </a:p>
        </p:txBody>
      </p:sp>
      <p:sp>
        <p:nvSpPr>
          <p:cNvPr id="6" name="Rectangle 38"/>
          <p:cNvSpPr>
            <a:spLocks noGrp="1" noChangeArrowheads="1"/>
          </p:cNvSpPr>
          <p:nvPr>
            <p:ph type="sldNum" sz="quarter" idx="12"/>
          </p:nvPr>
        </p:nvSpPr>
        <p:spPr/>
        <p:txBody>
          <a:bodyPr/>
          <a:lstStyle>
            <a:lvl1pPr>
              <a:defRPr/>
            </a:lvl1pPr>
          </a:lstStyle>
          <a:p>
            <a:fld id="{738587C7-75DF-40F3-B218-04DCC2644732}" type="slidenum">
              <a:rPr lang="en-US"/>
              <a:pPr/>
              <a:t>‹#›</a:t>
            </a:fld>
            <a:endParaRPr lang="en-US"/>
          </a:p>
        </p:txBody>
      </p:sp>
    </p:spTree>
    <p:extLst>
      <p:ext uri="{BB962C8B-B14F-4D97-AF65-F5344CB8AC3E}">
        <p14:creationId xmlns:p14="http://schemas.microsoft.com/office/powerpoint/2010/main" val="2531423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2978E4DA-FF32-4148-89B9-7C9EA9E3A8F8}" type="slidenum">
              <a:rPr lang="en-US"/>
              <a:pPr>
                <a:defRPr/>
              </a:pPr>
              <a:t>‹#›</a:t>
            </a:fld>
            <a:endParaRPr lang="en-US"/>
          </a:p>
        </p:txBody>
      </p:sp>
    </p:spTree>
    <p:extLst>
      <p:ext uri="{BB962C8B-B14F-4D97-AF65-F5344CB8AC3E}">
        <p14:creationId xmlns:p14="http://schemas.microsoft.com/office/powerpoint/2010/main" val="328555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BA86F3A5-7BA7-4EB0-8331-908ED84CF5FC}" type="slidenum">
              <a:rPr lang="en-US"/>
              <a:pPr>
                <a:defRPr/>
              </a:pPr>
              <a:t>‹#›</a:t>
            </a:fld>
            <a:endParaRPr lang="en-US"/>
          </a:p>
        </p:txBody>
      </p:sp>
    </p:spTree>
    <p:extLst>
      <p:ext uri="{BB962C8B-B14F-4D97-AF65-F5344CB8AC3E}">
        <p14:creationId xmlns:p14="http://schemas.microsoft.com/office/powerpoint/2010/main" val="16085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A49DDD94-FE19-44EA-9C38-B4DCF6DF0CE4}" type="slidenum">
              <a:rPr lang="en-US"/>
              <a:pPr>
                <a:defRPr/>
              </a:pPr>
              <a:t>‹#›</a:t>
            </a:fld>
            <a:endParaRPr lang="en-US"/>
          </a:p>
        </p:txBody>
      </p:sp>
    </p:spTree>
    <p:extLst>
      <p:ext uri="{BB962C8B-B14F-4D97-AF65-F5344CB8AC3E}">
        <p14:creationId xmlns:p14="http://schemas.microsoft.com/office/powerpoint/2010/main" val="94963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E6D3BAC7-F137-4198-81DD-88C3727F858F}" type="slidenum">
              <a:rPr lang="en-US"/>
              <a:pPr>
                <a:defRPr/>
              </a:pPr>
              <a:t>‹#›</a:t>
            </a:fld>
            <a:endParaRPr lang="en-US"/>
          </a:p>
        </p:txBody>
      </p:sp>
    </p:spTree>
    <p:extLst>
      <p:ext uri="{BB962C8B-B14F-4D97-AF65-F5344CB8AC3E}">
        <p14:creationId xmlns:p14="http://schemas.microsoft.com/office/powerpoint/2010/main" val="3389163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quarter" idx="10"/>
          </p:nvPr>
        </p:nvSpPr>
        <p:spPr>
          <a:ln/>
        </p:spPr>
        <p:txBody>
          <a:bodyPr/>
          <a:lstStyle>
            <a:lvl1pPr>
              <a:defRPr/>
            </a:lvl1pPr>
          </a:lstStyle>
          <a:p>
            <a:pPr>
              <a:defRPr/>
            </a:pPr>
            <a:endParaRPr lang="en-AU"/>
          </a:p>
        </p:txBody>
      </p:sp>
      <p:sp>
        <p:nvSpPr>
          <p:cNvPr id="8" name="Rectangle 37"/>
          <p:cNvSpPr>
            <a:spLocks noGrp="1" noChangeArrowheads="1"/>
          </p:cNvSpPr>
          <p:nvPr>
            <p:ph type="ftr" sz="quarter" idx="11"/>
          </p:nvPr>
        </p:nvSpPr>
        <p:spPr>
          <a:ln/>
        </p:spPr>
        <p:txBody>
          <a:bodyPr/>
          <a:lstStyle>
            <a:lvl1pPr>
              <a:defRPr/>
            </a:lvl1pPr>
          </a:lstStyle>
          <a:p>
            <a:pPr>
              <a:defRPr/>
            </a:pPr>
            <a:endParaRPr lang="en-AU"/>
          </a:p>
        </p:txBody>
      </p:sp>
      <p:sp>
        <p:nvSpPr>
          <p:cNvPr id="9" name="Rectangle 38"/>
          <p:cNvSpPr>
            <a:spLocks noGrp="1" noChangeArrowheads="1"/>
          </p:cNvSpPr>
          <p:nvPr>
            <p:ph type="sldNum" sz="quarter" idx="12"/>
          </p:nvPr>
        </p:nvSpPr>
        <p:spPr>
          <a:ln/>
        </p:spPr>
        <p:txBody>
          <a:bodyPr/>
          <a:lstStyle>
            <a:lvl1pPr>
              <a:defRPr/>
            </a:lvl1pPr>
          </a:lstStyle>
          <a:p>
            <a:pPr>
              <a:defRPr/>
            </a:pPr>
            <a:fld id="{6147BCFD-7E56-4E66-9B35-376CF2C7C271}" type="slidenum">
              <a:rPr lang="en-US"/>
              <a:pPr>
                <a:defRPr/>
              </a:pPr>
              <a:t>‹#›</a:t>
            </a:fld>
            <a:endParaRPr lang="en-US"/>
          </a:p>
        </p:txBody>
      </p:sp>
    </p:spTree>
    <p:extLst>
      <p:ext uri="{BB962C8B-B14F-4D97-AF65-F5344CB8AC3E}">
        <p14:creationId xmlns:p14="http://schemas.microsoft.com/office/powerpoint/2010/main" val="163887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quarter" idx="10"/>
          </p:nvPr>
        </p:nvSpPr>
        <p:spPr>
          <a:ln/>
        </p:spPr>
        <p:txBody>
          <a:bodyPr/>
          <a:lstStyle>
            <a:lvl1pPr>
              <a:defRPr/>
            </a:lvl1pPr>
          </a:lstStyle>
          <a:p>
            <a:pPr>
              <a:defRPr/>
            </a:pPr>
            <a:endParaRPr lang="en-AU"/>
          </a:p>
        </p:txBody>
      </p:sp>
      <p:sp>
        <p:nvSpPr>
          <p:cNvPr id="4" name="Rectangle 37"/>
          <p:cNvSpPr>
            <a:spLocks noGrp="1" noChangeArrowheads="1"/>
          </p:cNvSpPr>
          <p:nvPr>
            <p:ph type="ftr" sz="quarter" idx="11"/>
          </p:nvPr>
        </p:nvSpPr>
        <p:spPr>
          <a:ln/>
        </p:spPr>
        <p:txBody>
          <a:bodyPr/>
          <a:lstStyle>
            <a:lvl1pPr>
              <a:defRPr/>
            </a:lvl1pPr>
          </a:lstStyle>
          <a:p>
            <a:pPr>
              <a:defRPr/>
            </a:pPr>
            <a:endParaRPr lang="en-AU"/>
          </a:p>
        </p:txBody>
      </p:sp>
      <p:sp>
        <p:nvSpPr>
          <p:cNvPr id="5" name="Rectangle 38"/>
          <p:cNvSpPr>
            <a:spLocks noGrp="1" noChangeArrowheads="1"/>
          </p:cNvSpPr>
          <p:nvPr>
            <p:ph type="sldNum" sz="quarter" idx="12"/>
          </p:nvPr>
        </p:nvSpPr>
        <p:spPr>
          <a:ln/>
        </p:spPr>
        <p:txBody>
          <a:bodyPr/>
          <a:lstStyle>
            <a:lvl1pPr>
              <a:defRPr/>
            </a:lvl1pPr>
          </a:lstStyle>
          <a:p>
            <a:pPr>
              <a:defRPr/>
            </a:pPr>
            <a:fld id="{8474382F-0AF7-4AC0-B83B-AE1344237F11}" type="slidenum">
              <a:rPr lang="en-US"/>
              <a:pPr>
                <a:defRPr/>
              </a:pPr>
              <a:t>‹#›</a:t>
            </a:fld>
            <a:endParaRPr lang="en-US"/>
          </a:p>
        </p:txBody>
      </p:sp>
    </p:spTree>
    <p:extLst>
      <p:ext uri="{BB962C8B-B14F-4D97-AF65-F5344CB8AC3E}">
        <p14:creationId xmlns:p14="http://schemas.microsoft.com/office/powerpoint/2010/main" val="334167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a:ln/>
        </p:spPr>
        <p:txBody>
          <a:bodyPr/>
          <a:lstStyle>
            <a:lvl1pPr>
              <a:defRPr/>
            </a:lvl1pPr>
          </a:lstStyle>
          <a:p>
            <a:pPr>
              <a:defRPr/>
            </a:pPr>
            <a:endParaRPr lang="en-AU"/>
          </a:p>
        </p:txBody>
      </p:sp>
      <p:sp>
        <p:nvSpPr>
          <p:cNvPr id="3" name="Rectangle 37"/>
          <p:cNvSpPr>
            <a:spLocks noGrp="1" noChangeArrowheads="1"/>
          </p:cNvSpPr>
          <p:nvPr>
            <p:ph type="ftr" sz="quarter" idx="11"/>
          </p:nvPr>
        </p:nvSpPr>
        <p:spPr>
          <a:ln/>
        </p:spPr>
        <p:txBody>
          <a:bodyPr/>
          <a:lstStyle>
            <a:lvl1pPr>
              <a:defRPr/>
            </a:lvl1pPr>
          </a:lstStyle>
          <a:p>
            <a:pPr>
              <a:defRPr/>
            </a:pPr>
            <a:endParaRPr lang="en-AU"/>
          </a:p>
        </p:txBody>
      </p:sp>
      <p:sp>
        <p:nvSpPr>
          <p:cNvPr id="4" name="Rectangle 38"/>
          <p:cNvSpPr>
            <a:spLocks noGrp="1" noChangeArrowheads="1"/>
          </p:cNvSpPr>
          <p:nvPr>
            <p:ph type="sldNum" sz="quarter" idx="12"/>
          </p:nvPr>
        </p:nvSpPr>
        <p:spPr>
          <a:ln/>
        </p:spPr>
        <p:txBody>
          <a:bodyPr/>
          <a:lstStyle>
            <a:lvl1pPr>
              <a:defRPr/>
            </a:lvl1pPr>
          </a:lstStyle>
          <a:p>
            <a:pPr>
              <a:defRPr/>
            </a:pPr>
            <a:fld id="{385769DD-F063-492F-A057-69A8173F99D6}" type="slidenum">
              <a:rPr lang="en-US"/>
              <a:pPr>
                <a:defRPr/>
              </a:pPr>
              <a:t>‹#›</a:t>
            </a:fld>
            <a:endParaRPr lang="en-US"/>
          </a:p>
        </p:txBody>
      </p:sp>
    </p:spTree>
    <p:extLst>
      <p:ext uri="{BB962C8B-B14F-4D97-AF65-F5344CB8AC3E}">
        <p14:creationId xmlns:p14="http://schemas.microsoft.com/office/powerpoint/2010/main" val="96545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ADBC4FCF-4734-4236-9791-047351ED498E}" type="slidenum">
              <a:rPr lang="en-US"/>
              <a:pPr>
                <a:defRPr/>
              </a:pPr>
              <a:t>‹#›</a:t>
            </a:fld>
            <a:endParaRPr lang="en-US"/>
          </a:p>
        </p:txBody>
      </p:sp>
    </p:spTree>
    <p:extLst>
      <p:ext uri="{BB962C8B-B14F-4D97-AF65-F5344CB8AC3E}">
        <p14:creationId xmlns:p14="http://schemas.microsoft.com/office/powerpoint/2010/main" val="229030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A8BF6890-5A68-42FE-94BC-43B506B7A955}" type="slidenum">
              <a:rPr lang="en-US"/>
              <a:pPr>
                <a:defRPr/>
              </a:pPr>
              <a:t>‹#›</a:t>
            </a:fld>
            <a:endParaRPr lang="en-US"/>
          </a:p>
        </p:txBody>
      </p:sp>
    </p:spTree>
    <p:extLst>
      <p:ext uri="{BB962C8B-B14F-4D97-AF65-F5344CB8AC3E}">
        <p14:creationId xmlns:p14="http://schemas.microsoft.com/office/powerpoint/2010/main" val="217856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C3CCB064-99C3-4443-B520-6FF6C8E0252F}" type="slidenum">
              <a:rPr lang="en-US"/>
              <a:pPr>
                <a:defRPr/>
              </a:pPr>
              <a:t>‹#›</a:t>
            </a:fld>
            <a:endParaRPr lang="en-US"/>
          </a:p>
        </p:txBody>
      </p:sp>
    </p:spTree>
    <p:extLst>
      <p:ext uri="{BB962C8B-B14F-4D97-AF65-F5344CB8AC3E}">
        <p14:creationId xmlns:p14="http://schemas.microsoft.com/office/powerpoint/2010/main" val="1425375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F546BACA-2478-4EB8-9B7F-890B58827700}" type="slidenum">
              <a:rPr lang="en-US"/>
              <a:pPr>
                <a:defRPr/>
              </a:pPr>
              <a:t>‹#›</a:t>
            </a:fld>
            <a:endParaRPr lang="en-US"/>
          </a:p>
        </p:txBody>
      </p:sp>
    </p:spTree>
    <p:extLst>
      <p:ext uri="{BB962C8B-B14F-4D97-AF65-F5344CB8AC3E}">
        <p14:creationId xmlns:p14="http://schemas.microsoft.com/office/powerpoint/2010/main" val="2783874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B294CA8A-72A2-4C29-AADB-33004D9CF035}" type="slidenum">
              <a:rPr lang="en-US"/>
              <a:pPr>
                <a:defRPr/>
              </a:pPr>
              <a:t>‹#›</a:t>
            </a:fld>
            <a:endParaRPr lang="en-US"/>
          </a:p>
        </p:txBody>
      </p:sp>
    </p:spTree>
    <p:extLst>
      <p:ext uri="{BB962C8B-B14F-4D97-AF65-F5344CB8AC3E}">
        <p14:creationId xmlns:p14="http://schemas.microsoft.com/office/powerpoint/2010/main" val="4269118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ea typeface="MS PGothic" pitchFamily="34" charset="-128"/>
              </a:defRPr>
            </a:lvl1pPr>
          </a:lstStyle>
          <a:p>
            <a:pPr>
              <a:defRPr/>
            </a:pPr>
            <a:fld id="{34973F14-8741-40BD-A619-D287713CDCDC}" type="datetimeFigureOut">
              <a:rPr lang="en-US"/>
              <a:pPr>
                <a:defRPr/>
              </a:pPr>
              <a:t>10/9/2014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Verdana" pitchFamily="34" charset="0"/>
                <a:ea typeface="MS PGothic" pitchFamily="34" charset="-128"/>
              </a:defRPr>
            </a:lvl1pPr>
          </a:lstStyle>
          <a:p>
            <a:pPr>
              <a:defRPr/>
            </a:pPr>
            <a:fld id="{E7D92FE5-45BC-45FC-8B54-A09A47FF6BFA}" type="slidenum">
              <a:rPr lang="en-US"/>
              <a:pPr>
                <a:defRPr/>
              </a:pPr>
              <a:t>‹#›</a:t>
            </a:fld>
            <a:endParaRPr lang="en-US"/>
          </a:p>
        </p:txBody>
      </p:sp>
    </p:spTree>
    <p:extLst>
      <p:ext uri="{BB962C8B-B14F-4D97-AF65-F5344CB8AC3E}">
        <p14:creationId xmlns:p14="http://schemas.microsoft.com/office/powerpoint/2010/main" val="257752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a:ln/>
        </p:spPr>
        <p:txBody>
          <a:bodyPr/>
          <a:lstStyle>
            <a:lvl1pPr>
              <a:defRPr/>
            </a:lvl1pPr>
          </a:lstStyle>
          <a:p>
            <a:pPr>
              <a:defRPr/>
            </a:pPr>
            <a:endParaRPr lang="en-AU"/>
          </a:p>
        </p:txBody>
      </p:sp>
      <p:sp>
        <p:nvSpPr>
          <p:cNvPr id="5" name="Rectangle 37"/>
          <p:cNvSpPr>
            <a:spLocks noGrp="1" noChangeArrowheads="1"/>
          </p:cNvSpPr>
          <p:nvPr>
            <p:ph type="ftr" sz="quarter" idx="11"/>
          </p:nvPr>
        </p:nvSpPr>
        <p:spPr>
          <a:ln/>
        </p:spPr>
        <p:txBody>
          <a:bodyPr/>
          <a:lstStyle>
            <a:lvl1pPr>
              <a:defRPr/>
            </a:lvl1pPr>
          </a:lstStyle>
          <a:p>
            <a:pPr>
              <a:defRPr/>
            </a:pPr>
            <a:endParaRPr lang="en-AU"/>
          </a:p>
        </p:txBody>
      </p:sp>
      <p:sp>
        <p:nvSpPr>
          <p:cNvPr id="6" name="Rectangle 38"/>
          <p:cNvSpPr>
            <a:spLocks noGrp="1" noChangeArrowheads="1"/>
          </p:cNvSpPr>
          <p:nvPr>
            <p:ph type="sldNum" sz="quarter" idx="12"/>
          </p:nvPr>
        </p:nvSpPr>
        <p:spPr>
          <a:ln/>
        </p:spPr>
        <p:txBody>
          <a:bodyPr/>
          <a:lstStyle>
            <a:lvl1pPr>
              <a:defRPr/>
            </a:lvl1pPr>
          </a:lstStyle>
          <a:p>
            <a:pPr>
              <a:defRPr/>
            </a:pPr>
            <a:fld id="{3FBC3061-FA73-4956-9625-21B819B8929F}" type="slidenum">
              <a:rPr lang="en-US"/>
              <a:pPr>
                <a:defRPr/>
              </a:pPr>
              <a:t>‹#›</a:t>
            </a:fld>
            <a:endParaRPr lang="en-US"/>
          </a:p>
        </p:txBody>
      </p:sp>
    </p:spTree>
    <p:extLst>
      <p:ext uri="{BB962C8B-B14F-4D97-AF65-F5344CB8AC3E}">
        <p14:creationId xmlns:p14="http://schemas.microsoft.com/office/powerpoint/2010/main" val="109541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0B336837-3133-43F1-90FA-2D4FB782C854}" type="slidenum">
              <a:rPr lang="en-US"/>
              <a:pPr>
                <a:defRPr/>
              </a:pPr>
              <a:t>‹#›</a:t>
            </a:fld>
            <a:endParaRPr lang="en-US"/>
          </a:p>
        </p:txBody>
      </p:sp>
    </p:spTree>
    <p:extLst>
      <p:ext uri="{BB962C8B-B14F-4D97-AF65-F5344CB8AC3E}">
        <p14:creationId xmlns:p14="http://schemas.microsoft.com/office/powerpoint/2010/main" val="98950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quarter" idx="10"/>
          </p:nvPr>
        </p:nvSpPr>
        <p:spPr>
          <a:ln/>
        </p:spPr>
        <p:txBody>
          <a:bodyPr/>
          <a:lstStyle>
            <a:lvl1pPr>
              <a:defRPr/>
            </a:lvl1pPr>
          </a:lstStyle>
          <a:p>
            <a:pPr>
              <a:defRPr/>
            </a:pPr>
            <a:endParaRPr lang="en-AU"/>
          </a:p>
        </p:txBody>
      </p:sp>
      <p:sp>
        <p:nvSpPr>
          <p:cNvPr id="8" name="Rectangle 37"/>
          <p:cNvSpPr>
            <a:spLocks noGrp="1" noChangeArrowheads="1"/>
          </p:cNvSpPr>
          <p:nvPr>
            <p:ph type="ftr" sz="quarter" idx="11"/>
          </p:nvPr>
        </p:nvSpPr>
        <p:spPr>
          <a:ln/>
        </p:spPr>
        <p:txBody>
          <a:bodyPr/>
          <a:lstStyle>
            <a:lvl1pPr>
              <a:defRPr/>
            </a:lvl1pPr>
          </a:lstStyle>
          <a:p>
            <a:pPr>
              <a:defRPr/>
            </a:pPr>
            <a:endParaRPr lang="en-AU"/>
          </a:p>
        </p:txBody>
      </p:sp>
      <p:sp>
        <p:nvSpPr>
          <p:cNvPr id="9" name="Rectangle 38"/>
          <p:cNvSpPr>
            <a:spLocks noGrp="1" noChangeArrowheads="1"/>
          </p:cNvSpPr>
          <p:nvPr>
            <p:ph type="sldNum" sz="quarter" idx="12"/>
          </p:nvPr>
        </p:nvSpPr>
        <p:spPr>
          <a:ln/>
        </p:spPr>
        <p:txBody>
          <a:bodyPr/>
          <a:lstStyle>
            <a:lvl1pPr>
              <a:defRPr/>
            </a:lvl1pPr>
          </a:lstStyle>
          <a:p>
            <a:pPr>
              <a:defRPr/>
            </a:pPr>
            <a:fld id="{564BEF9A-6322-4962-BE27-75652AC14441}" type="slidenum">
              <a:rPr lang="en-US"/>
              <a:pPr>
                <a:defRPr/>
              </a:pPr>
              <a:t>‹#›</a:t>
            </a:fld>
            <a:endParaRPr lang="en-US"/>
          </a:p>
        </p:txBody>
      </p:sp>
    </p:spTree>
    <p:extLst>
      <p:ext uri="{BB962C8B-B14F-4D97-AF65-F5344CB8AC3E}">
        <p14:creationId xmlns:p14="http://schemas.microsoft.com/office/powerpoint/2010/main" val="249516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quarter" idx="10"/>
          </p:nvPr>
        </p:nvSpPr>
        <p:spPr>
          <a:ln/>
        </p:spPr>
        <p:txBody>
          <a:bodyPr/>
          <a:lstStyle>
            <a:lvl1pPr>
              <a:defRPr/>
            </a:lvl1pPr>
          </a:lstStyle>
          <a:p>
            <a:pPr>
              <a:defRPr/>
            </a:pPr>
            <a:endParaRPr lang="en-AU"/>
          </a:p>
        </p:txBody>
      </p:sp>
      <p:sp>
        <p:nvSpPr>
          <p:cNvPr id="4" name="Rectangle 37"/>
          <p:cNvSpPr>
            <a:spLocks noGrp="1" noChangeArrowheads="1"/>
          </p:cNvSpPr>
          <p:nvPr>
            <p:ph type="ftr" sz="quarter" idx="11"/>
          </p:nvPr>
        </p:nvSpPr>
        <p:spPr>
          <a:ln/>
        </p:spPr>
        <p:txBody>
          <a:bodyPr/>
          <a:lstStyle>
            <a:lvl1pPr>
              <a:defRPr/>
            </a:lvl1pPr>
          </a:lstStyle>
          <a:p>
            <a:pPr>
              <a:defRPr/>
            </a:pPr>
            <a:endParaRPr lang="en-AU"/>
          </a:p>
        </p:txBody>
      </p:sp>
      <p:sp>
        <p:nvSpPr>
          <p:cNvPr id="5" name="Rectangle 38"/>
          <p:cNvSpPr>
            <a:spLocks noGrp="1" noChangeArrowheads="1"/>
          </p:cNvSpPr>
          <p:nvPr>
            <p:ph type="sldNum" sz="quarter" idx="12"/>
          </p:nvPr>
        </p:nvSpPr>
        <p:spPr>
          <a:ln/>
        </p:spPr>
        <p:txBody>
          <a:bodyPr/>
          <a:lstStyle>
            <a:lvl1pPr>
              <a:defRPr/>
            </a:lvl1pPr>
          </a:lstStyle>
          <a:p>
            <a:pPr>
              <a:defRPr/>
            </a:pPr>
            <a:fld id="{1C628F60-D1AE-4BBA-B422-51CD26534660}" type="slidenum">
              <a:rPr lang="en-US"/>
              <a:pPr>
                <a:defRPr/>
              </a:pPr>
              <a:t>‹#›</a:t>
            </a:fld>
            <a:endParaRPr lang="en-US"/>
          </a:p>
        </p:txBody>
      </p:sp>
    </p:spTree>
    <p:extLst>
      <p:ext uri="{BB962C8B-B14F-4D97-AF65-F5344CB8AC3E}">
        <p14:creationId xmlns:p14="http://schemas.microsoft.com/office/powerpoint/2010/main" val="309404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a:ln/>
        </p:spPr>
        <p:txBody>
          <a:bodyPr/>
          <a:lstStyle>
            <a:lvl1pPr>
              <a:defRPr/>
            </a:lvl1pPr>
          </a:lstStyle>
          <a:p>
            <a:pPr>
              <a:defRPr/>
            </a:pPr>
            <a:endParaRPr lang="en-AU"/>
          </a:p>
        </p:txBody>
      </p:sp>
      <p:sp>
        <p:nvSpPr>
          <p:cNvPr id="3" name="Rectangle 37"/>
          <p:cNvSpPr>
            <a:spLocks noGrp="1" noChangeArrowheads="1"/>
          </p:cNvSpPr>
          <p:nvPr>
            <p:ph type="ftr" sz="quarter" idx="11"/>
          </p:nvPr>
        </p:nvSpPr>
        <p:spPr>
          <a:ln/>
        </p:spPr>
        <p:txBody>
          <a:bodyPr/>
          <a:lstStyle>
            <a:lvl1pPr>
              <a:defRPr/>
            </a:lvl1pPr>
          </a:lstStyle>
          <a:p>
            <a:pPr>
              <a:defRPr/>
            </a:pPr>
            <a:endParaRPr lang="en-AU"/>
          </a:p>
        </p:txBody>
      </p:sp>
      <p:sp>
        <p:nvSpPr>
          <p:cNvPr id="4" name="Rectangle 38"/>
          <p:cNvSpPr>
            <a:spLocks noGrp="1" noChangeArrowheads="1"/>
          </p:cNvSpPr>
          <p:nvPr>
            <p:ph type="sldNum" sz="quarter" idx="12"/>
          </p:nvPr>
        </p:nvSpPr>
        <p:spPr>
          <a:ln/>
        </p:spPr>
        <p:txBody>
          <a:bodyPr/>
          <a:lstStyle>
            <a:lvl1pPr>
              <a:defRPr/>
            </a:lvl1pPr>
          </a:lstStyle>
          <a:p>
            <a:pPr>
              <a:defRPr/>
            </a:pPr>
            <a:fld id="{E92F21E9-611B-4761-A470-892D93D53116}" type="slidenum">
              <a:rPr lang="en-US"/>
              <a:pPr>
                <a:defRPr/>
              </a:pPr>
              <a:t>‹#›</a:t>
            </a:fld>
            <a:endParaRPr lang="en-US"/>
          </a:p>
        </p:txBody>
      </p:sp>
    </p:spTree>
    <p:extLst>
      <p:ext uri="{BB962C8B-B14F-4D97-AF65-F5344CB8AC3E}">
        <p14:creationId xmlns:p14="http://schemas.microsoft.com/office/powerpoint/2010/main" val="38748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37DD1067-3622-47B9-9154-2BAB8363CFE0}" type="slidenum">
              <a:rPr lang="en-US"/>
              <a:pPr>
                <a:defRPr/>
              </a:pPr>
              <a:t>‹#›</a:t>
            </a:fld>
            <a:endParaRPr lang="en-US"/>
          </a:p>
        </p:txBody>
      </p:sp>
    </p:spTree>
    <p:extLst>
      <p:ext uri="{BB962C8B-B14F-4D97-AF65-F5344CB8AC3E}">
        <p14:creationId xmlns:p14="http://schemas.microsoft.com/office/powerpoint/2010/main" val="132103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a:ln/>
        </p:spPr>
        <p:txBody>
          <a:bodyPr/>
          <a:lstStyle>
            <a:lvl1pPr>
              <a:defRPr/>
            </a:lvl1pPr>
          </a:lstStyle>
          <a:p>
            <a:pPr>
              <a:defRPr/>
            </a:pPr>
            <a:endParaRPr lang="en-AU"/>
          </a:p>
        </p:txBody>
      </p:sp>
      <p:sp>
        <p:nvSpPr>
          <p:cNvPr id="6" name="Rectangle 37"/>
          <p:cNvSpPr>
            <a:spLocks noGrp="1" noChangeArrowheads="1"/>
          </p:cNvSpPr>
          <p:nvPr>
            <p:ph type="ftr" sz="quarter" idx="11"/>
          </p:nvPr>
        </p:nvSpPr>
        <p:spPr>
          <a:ln/>
        </p:spPr>
        <p:txBody>
          <a:bodyPr/>
          <a:lstStyle>
            <a:lvl1pPr>
              <a:defRPr/>
            </a:lvl1pPr>
          </a:lstStyle>
          <a:p>
            <a:pPr>
              <a:defRPr/>
            </a:pPr>
            <a:endParaRPr lang="en-AU"/>
          </a:p>
        </p:txBody>
      </p:sp>
      <p:sp>
        <p:nvSpPr>
          <p:cNvPr id="7" name="Rectangle 38"/>
          <p:cNvSpPr>
            <a:spLocks noGrp="1" noChangeArrowheads="1"/>
          </p:cNvSpPr>
          <p:nvPr>
            <p:ph type="sldNum" sz="quarter" idx="12"/>
          </p:nvPr>
        </p:nvSpPr>
        <p:spPr>
          <a:ln/>
        </p:spPr>
        <p:txBody>
          <a:bodyPr/>
          <a:lstStyle>
            <a:lvl1pPr>
              <a:defRPr/>
            </a:lvl1pPr>
          </a:lstStyle>
          <a:p>
            <a:pPr>
              <a:defRPr/>
            </a:pPr>
            <a:fld id="{1E3B573A-6B1A-402C-BE12-816A672A910E}" type="slidenum">
              <a:rPr lang="en-US"/>
              <a:pPr>
                <a:defRPr/>
              </a:pPr>
              <a:t>‹#›</a:t>
            </a:fld>
            <a:endParaRPr lang="en-US"/>
          </a:p>
        </p:txBody>
      </p:sp>
    </p:spTree>
    <p:extLst>
      <p:ext uri="{BB962C8B-B14F-4D97-AF65-F5344CB8AC3E}">
        <p14:creationId xmlns:p14="http://schemas.microsoft.com/office/powerpoint/2010/main" val="400117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5"/>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 name="Rectangle 36"/>
          <p:cNvSpPr>
            <a:spLocks noGrp="1" noChangeArrowheads="1"/>
          </p:cNvSpPr>
          <p:nvPr>
            <p:ph type="dt" sz="quarter" idx="2"/>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AU"/>
          </a:p>
        </p:txBody>
      </p:sp>
      <p:sp>
        <p:nvSpPr>
          <p:cNvPr id="74" name="Rectangle 37"/>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AU"/>
          </a:p>
        </p:txBody>
      </p:sp>
      <p:sp>
        <p:nvSpPr>
          <p:cNvPr id="75" name="Rectangle 38"/>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fld id="{F25498FA-4748-4B32-B7D3-5F81C48B083B}" type="slidenum">
              <a:rPr lang="en-US"/>
              <a:pPr>
                <a:defRPr/>
              </a:pPr>
              <a:t>‹#›</a:t>
            </a:fld>
            <a:endParaRPr lang="en-US"/>
          </a:p>
        </p:txBody>
      </p:sp>
      <p:pic>
        <p:nvPicPr>
          <p:cNvPr id="1031" name="Picture 1" descr="blocks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72" r:id="rId12"/>
  </p:sldLayoutIdLst>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5pPr>
      <a:lvl6pPr marL="457200" algn="l" rtl="0" fontAlgn="base">
        <a:spcBef>
          <a:spcPct val="0"/>
        </a:spcBef>
        <a:spcAft>
          <a:spcPct val="0"/>
        </a:spcAft>
        <a:defRPr kumimoji="1" sz="4400">
          <a:solidFill>
            <a:schemeClr val="tx2"/>
          </a:solidFill>
          <a:latin typeface="Times New Roman" pitchFamily="18" charset="0"/>
          <a:cs typeface="Arial" charset="0"/>
        </a:defRPr>
      </a:lvl6pPr>
      <a:lvl7pPr marL="914400" algn="l" rtl="0" fontAlgn="base">
        <a:spcBef>
          <a:spcPct val="0"/>
        </a:spcBef>
        <a:spcAft>
          <a:spcPct val="0"/>
        </a:spcAft>
        <a:defRPr kumimoji="1" sz="4400">
          <a:solidFill>
            <a:schemeClr val="tx2"/>
          </a:solidFill>
          <a:latin typeface="Times New Roman" pitchFamily="18" charset="0"/>
          <a:cs typeface="Arial" charset="0"/>
        </a:defRPr>
      </a:lvl7pPr>
      <a:lvl8pPr marL="1371600" algn="l" rtl="0" fontAlgn="base">
        <a:spcBef>
          <a:spcPct val="0"/>
        </a:spcBef>
        <a:spcAft>
          <a:spcPct val="0"/>
        </a:spcAft>
        <a:defRPr kumimoji="1" sz="4400">
          <a:solidFill>
            <a:schemeClr val="tx2"/>
          </a:solidFill>
          <a:latin typeface="Times New Roman" pitchFamily="18" charset="0"/>
          <a:cs typeface="Arial" charset="0"/>
        </a:defRPr>
      </a:lvl8pPr>
      <a:lvl9pPr marL="1828800" algn="l" rtl="0" fontAlgn="base">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5"/>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 name="Rectangle 36"/>
          <p:cNvSpPr>
            <a:spLocks noGrp="1" noChangeArrowheads="1"/>
          </p:cNvSpPr>
          <p:nvPr>
            <p:ph type="dt" sz="quarter" idx="2"/>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AU"/>
          </a:p>
        </p:txBody>
      </p:sp>
      <p:sp>
        <p:nvSpPr>
          <p:cNvPr id="74" name="Rectangle 37"/>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AU"/>
          </a:p>
        </p:txBody>
      </p:sp>
      <p:sp>
        <p:nvSpPr>
          <p:cNvPr id="75" name="Rectangle 38"/>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fld id="{A07DC879-DE3A-4425-A908-3F2A9B223C2D}" type="slidenum">
              <a:rPr lang="en-US"/>
              <a:pPr>
                <a:defRPr/>
              </a:pPr>
              <a:t>‹#›</a:t>
            </a:fld>
            <a:endParaRPr lang="en-US"/>
          </a:p>
        </p:txBody>
      </p:sp>
      <p:pic>
        <p:nvPicPr>
          <p:cNvPr id="2055" name="Picture 39" descr="block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5pPr>
      <a:lvl6pPr marL="457200" algn="l" rtl="0" fontAlgn="base">
        <a:spcBef>
          <a:spcPct val="0"/>
        </a:spcBef>
        <a:spcAft>
          <a:spcPct val="0"/>
        </a:spcAft>
        <a:defRPr kumimoji="1" sz="4400">
          <a:solidFill>
            <a:schemeClr val="tx2"/>
          </a:solidFill>
          <a:latin typeface="Times New Roman" pitchFamily="18" charset="0"/>
          <a:cs typeface="Arial" charset="0"/>
        </a:defRPr>
      </a:lvl6pPr>
      <a:lvl7pPr marL="914400" algn="l" rtl="0" fontAlgn="base">
        <a:spcBef>
          <a:spcPct val="0"/>
        </a:spcBef>
        <a:spcAft>
          <a:spcPct val="0"/>
        </a:spcAft>
        <a:defRPr kumimoji="1" sz="4400">
          <a:solidFill>
            <a:schemeClr val="tx2"/>
          </a:solidFill>
          <a:latin typeface="Times New Roman" pitchFamily="18" charset="0"/>
          <a:cs typeface="Arial" charset="0"/>
        </a:defRPr>
      </a:lvl7pPr>
      <a:lvl8pPr marL="1371600" algn="l" rtl="0" fontAlgn="base">
        <a:spcBef>
          <a:spcPct val="0"/>
        </a:spcBef>
        <a:spcAft>
          <a:spcPct val="0"/>
        </a:spcAft>
        <a:defRPr kumimoji="1" sz="4400">
          <a:solidFill>
            <a:schemeClr val="tx2"/>
          </a:solidFill>
          <a:latin typeface="Times New Roman" pitchFamily="18" charset="0"/>
          <a:cs typeface="Arial" charset="0"/>
        </a:defRPr>
      </a:lvl8pPr>
      <a:lvl9pPr marL="1828800" algn="l" rtl="0" fontAlgn="base">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5" name="Rectangle 35"/>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 name="Rectangle 36"/>
          <p:cNvSpPr>
            <a:spLocks noGrp="1" noChangeArrowheads="1"/>
          </p:cNvSpPr>
          <p:nvPr>
            <p:ph type="dt" sz="quarter" idx="2"/>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AU"/>
          </a:p>
        </p:txBody>
      </p:sp>
      <p:sp>
        <p:nvSpPr>
          <p:cNvPr id="74" name="Rectangle 37"/>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AU"/>
          </a:p>
        </p:txBody>
      </p:sp>
      <p:sp>
        <p:nvSpPr>
          <p:cNvPr id="75" name="Rectangle 38"/>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fld id="{11E36E6D-483B-4ADD-B2B5-57ECD3C6CEB9}" type="slidenum">
              <a:rPr lang="en-US"/>
              <a:pPr>
                <a:defRPr/>
              </a:pPr>
              <a:t>‹#›</a:t>
            </a:fld>
            <a:endParaRPr lang="en-US"/>
          </a:p>
        </p:txBody>
      </p:sp>
      <p:pic>
        <p:nvPicPr>
          <p:cNvPr id="3079" name="Picture 1" descr="blocks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5pPr>
      <a:lvl6pPr marL="457200" algn="l" rtl="0" fontAlgn="base">
        <a:spcBef>
          <a:spcPct val="0"/>
        </a:spcBef>
        <a:spcAft>
          <a:spcPct val="0"/>
        </a:spcAft>
        <a:defRPr kumimoji="1" sz="4400">
          <a:solidFill>
            <a:schemeClr val="tx2"/>
          </a:solidFill>
          <a:latin typeface="Times New Roman" pitchFamily="18" charset="0"/>
          <a:cs typeface="Arial" charset="0"/>
        </a:defRPr>
      </a:lvl6pPr>
      <a:lvl7pPr marL="914400" algn="l" rtl="0" fontAlgn="base">
        <a:spcBef>
          <a:spcPct val="0"/>
        </a:spcBef>
        <a:spcAft>
          <a:spcPct val="0"/>
        </a:spcAft>
        <a:defRPr kumimoji="1" sz="4400">
          <a:solidFill>
            <a:schemeClr val="tx2"/>
          </a:solidFill>
          <a:latin typeface="Times New Roman" pitchFamily="18" charset="0"/>
          <a:cs typeface="Arial" charset="0"/>
        </a:defRPr>
      </a:lvl7pPr>
      <a:lvl8pPr marL="1371600" algn="l" rtl="0" fontAlgn="base">
        <a:spcBef>
          <a:spcPct val="0"/>
        </a:spcBef>
        <a:spcAft>
          <a:spcPct val="0"/>
        </a:spcAft>
        <a:defRPr kumimoji="1" sz="4400">
          <a:solidFill>
            <a:schemeClr val="tx2"/>
          </a:solidFill>
          <a:latin typeface="Times New Roman" pitchFamily="18" charset="0"/>
          <a:cs typeface="Arial" charset="0"/>
        </a:defRPr>
      </a:lvl8pPr>
      <a:lvl9pPr marL="1828800" algn="l" rtl="0" fontAlgn="base">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Calibri"/>
                <a:ea typeface="+mn-ea"/>
              </a:defRPr>
            </a:lvl1pPr>
          </a:lstStyle>
          <a:p>
            <a:pPr>
              <a:defRPr/>
            </a:pPr>
            <a:fld id="{884F5D5B-A57B-4066-BB82-290DBF9C2D80}" type="datetimeFigureOut">
              <a:rPr lang="en-US"/>
              <a:pPr>
                <a:defRPr/>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Calibri"/>
                <a:ea typeface="+mn-ea"/>
              </a:defRPr>
            </a:lvl1pPr>
          </a:lstStyle>
          <a:p>
            <a:pPr>
              <a:defRPr/>
            </a:pPr>
            <a:fld id="{AD8062D3-40A6-4F26-8BFB-3472E6B50B4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7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122"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5"/>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 name="Rectangle 36"/>
          <p:cNvSpPr>
            <a:spLocks noGrp="1" noChangeArrowheads="1"/>
          </p:cNvSpPr>
          <p:nvPr>
            <p:ph type="dt" sz="quarter" idx="2"/>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fontAlgn="auto" hangingPunct="1">
              <a:spcBef>
                <a:spcPts val="0"/>
              </a:spcBef>
              <a:spcAft>
                <a:spcPts val="0"/>
              </a:spcAft>
              <a:defRPr sz="1400">
                <a:solidFill>
                  <a:srgbClr val="FFFFFF"/>
                </a:solidFill>
                <a:latin typeface="Times New Roman" pitchFamily="18" charset="0"/>
                <a:ea typeface="+mn-ea"/>
              </a:defRPr>
            </a:lvl1pPr>
          </a:lstStyle>
          <a:p>
            <a:pPr>
              <a:defRPr/>
            </a:pPr>
            <a:fld id="{98B4638D-9B75-4259-9668-095B878B54E6}" type="datetimeFigureOut">
              <a:rPr lang="en-US"/>
              <a:pPr>
                <a:defRPr/>
              </a:pPr>
              <a:t>10/9/2014</a:t>
            </a:fld>
            <a:endParaRPr lang="en-US"/>
          </a:p>
        </p:txBody>
      </p:sp>
      <p:sp>
        <p:nvSpPr>
          <p:cNvPr id="74" name="Rectangle 37"/>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fontAlgn="auto" hangingPunct="1">
              <a:spcBef>
                <a:spcPts val="0"/>
              </a:spcBef>
              <a:spcAft>
                <a:spcPts val="0"/>
              </a:spcAft>
              <a:defRPr sz="1400">
                <a:solidFill>
                  <a:srgbClr val="FFFFFF"/>
                </a:solidFill>
                <a:latin typeface="Times New Roman" pitchFamily="18" charset="0"/>
                <a:ea typeface="+mn-ea"/>
              </a:defRPr>
            </a:lvl1pPr>
          </a:lstStyle>
          <a:p>
            <a:pPr>
              <a:defRPr/>
            </a:pPr>
            <a:endParaRPr lang="en-US"/>
          </a:p>
        </p:txBody>
      </p:sp>
      <p:sp>
        <p:nvSpPr>
          <p:cNvPr id="75" name="Rectangle 38"/>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eaLnBrk="1" fontAlgn="auto" hangingPunct="1">
              <a:spcBef>
                <a:spcPts val="0"/>
              </a:spcBef>
              <a:spcAft>
                <a:spcPts val="0"/>
              </a:spcAft>
              <a:defRPr sz="1400">
                <a:solidFill>
                  <a:srgbClr val="FFFFFF"/>
                </a:solidFill>
                <a:latin typeface="Times New Roman" pitchFamily="18" charset="0"/>
                <a:ea typeface="+mn-ea"/>
              </a:defRPr>
            </a:lvl1pPr>
          </a:lstStyle>
          <a:p>
            <a:pPr>
              <a:defRPr/>
            </a:pPr>
            <a:fld id="{5B8109A0-B4FB-4EE4-A463-8A4D9CF15A73}" type="slidenum">
              <a:rPr lang="en-US"/>
              <a:pPr>
                <a:defRPr/>
              </a:pPr>
              <a:t>‹#›</a:t>
            </a:fld>
            <a:endParaRPr lang="en-US"/>
          </a:p>
        </p:txBody>
      </p:sp>
      <p:pic>
        <p:nvPicPr>
          <p:cNvPr id="5127" name="Picture 1" descr="blocks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kumimoji="1" sz="4400">
          <a:solidFill>
            <a:schemeClr val="tx2"/>
          </a:solidFill>
          <a:latin typeface="Times New Roman" pitchFamily="18" charset="0"/>
          <a:cs typeface="Arial" charset="0"/>
        </a:defRPr>
      </a:lvl6pPr>
      <a:lvl7pPr marL="914400" algn="l" rtl="0" eaLnBrk="1" fontAlgn="base" hangingPunct="1">
        <a:spcBef>
          <a:spcPct val="0"/>
        </a:spcBef>
        <a:spcAft>
          <a:spcPct val="0"/>
        </a:spcAft>
        <a:defRPr kumimoji="1" sz="4400">
          <a:solidFill>
            <a:schemeClr val="tx2"/>
          </a:solidFill>
          <a:latin typeface="Times New Roman" pitchFamily="18" charset="0"/>
          <a:cs typeface="Arial" charset="0"/>
        </a:defRPr>
      </a:lvl7pPr>
      <a:lvl8pPr marL="1371600" algn="l" rtl="0" eaLnBrk="1" fontAlgn="base" hangingPunct="1">
        <a:spcBef>
          <a:spcPct val="0"/>
        </a:spcBef>
        <a:spcAft>
          <a:spcPct val="0"/>
        </a:spcAft>
        <a:defRPr kumimoji="1" sz="4400">
          <a:solidFill>
            <a:schemeClr val="tx2"/>
          </a:solidFill>
          <a:latin typeface="Times New Roman" pitchFamily="18" charset="0"/>
          <a:cs typeface="Arial" charset="0"/>
        </a:defRPr>
      </a:lvl8pPr>
      <a:lvl9pPr marL="1828800" algn="l" rtl="0" eaLnBrk="1" fontAlgn="base" hangingPunct="1">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146"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7" name="Rectangle 35"/>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 name="Rectangle 36"/>
          <p:cNvSpPr>
            <a:spLocks noGrp="1" noChangeArrowheads="1"/>
          </p:cNvSpPr>
          <p:nvPr>
            <p:ph type="dt" sz="quarter" idx="2"/>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fontAlgn="auto" hangingPunct="1">
              <a:spcBef>
                <a:spcPts val="0"/>
              </a:spcBef>
              <a:spcAft>
                <a:spcPts val="0"/>
              </a:spcAft>
              <a:defRPr sz="1400">
                <a:solidFill>
                  <a:srgbClr val="FFFFFF"/>
                </a:solidFill>
                <a:latin typeface="Times New Roman" pitchFamily="18" charset="0"/>
                <a:ea typeface="+mn-ea"/>
              </a:defRPr>
            </a:lvl1pPr>
          </a:lstStyle>
          <a:p>
            <a:pPr>
              <a:defRPr/>
            </a:pPr>
            <a:fld id="{B2855329-3680-4DC3-A4EA-7B3068CAD5DF}" type="datetimeFigureOut">
              <a:rPr lang="en-US"/>
              <a:pPr>
                <a:defRPr/>
              </a:pPr>
              <a:t>10/9/2014</a:t>
            </a:fld>
            <a:endParaRPr lang="en-US"/>
          </a:p>
        </p:txBody>
      </p:sp>
      <p:sp>
        <p:nvSpPr>
          <p:cNvPr id="74" name="Rectangle 37"/>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fontAlgn="auto" hangingPunct="1">
              <a:spcBef>
                <a:spcPts val="0"/>
              </a:spcBef>
              <a:spcAft>
                <a:spcPts val="0"/>
              </a:spcAft>
              <a:defRPr sz="1400">
                <a:solidFill>
                  <a:srgbClr val="FFFFFF"/>
                </a:solidFill>
                <a:latin typeface="Times New Roman" pitchFamily="18" charset="0"/>
                <a:ea typeface="+mn-ea"/>
              </a:defRPr>
            </a:lvl1pPr>
          </a:lstStyle>
          <a:p>
            <a:pPr>
              <a:defRPr/>
            </a:pPr>
            <a:endParaRPr lang="en-US"/>
          </a:p>
        </p:txBody>
      </p:sp>
      <p:sp>
        <p:nvSpPr>
          <p:cNvPr id="75" name="Rectangle 38"/>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eaLnBrk="1" fontAlgn="auto" hangingPunct="1">
              <a:spcBef>
                <a:spcPts val="0"/>
              </a:spcBef>
              <a:spcAft>
                <a:spcPts val="0"/>
              </a:spcAft>
              <a:defRPr sz="1400">
                <a:solidFill>
                  <a:srgbClr val="FFFFFF"/>
                </a:solidFill>
                <a:latin typeface="Times New Roman" pitchFamily="18" charset="0"/>
                <a:ea typeface="+mn-ea"/>
              </a:defRPr>
            </a:lvl1pPr>
          </a:lstStyle>
          <a:p>
            <a:pPr>
              <a:defRPr/>
            </a:pPr>
            <a:fld id="{E52213A3-024D-4CFA-BAB0-4FF1850678C7}" type="slidenum">
              <a:rPr lang="en-US"/>
              <a:pPr>
                <a:defRPr/>
              </a:pPr>
              <a:t>‹#›</a:t>
            </a:fld>
            <a:endParaRPr lang="en-US"/>
          </a:p>
        </p:txBody>
      </p:sp>
      <p:pic>
        <p:nvPicPr>
          <p:cNvPr id="6151" name="Picture 1" descr="blocks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kumimoji="1" sz="4400">
          <a:solidFill>
            <a:schemeClr val="tx2"/>
          </a:solidFill>
          <a:latin typeface="Times New Roman" pitchFamily="18" charset="0"/>
          <a:cs typeface="Arial" charset="0"/>
        </a:defRPr>
      </a:lvl6pPr>
      <a:lvl7pPr marL="914400" algn="l" rtl="0" eaLnBrk="1" fontAlgn="base" hangingPunct="1">
        <a:spcBef>
          <a:spcPct val="0"/>
        </a:spcBef>
        <a:spcAft>
          <a:spcPct val="0"/>
        </a:spcAft>
        <a:defRPr kumimoji="1" sz="4400">
          <a:solidFill>
            <a:schemeClr val="tx2"/>
          </a:solidFill>
          <a:latin typeface="Times New Roman" pitchFamily="18" charset="0"/>
          <a:cs typeface="Arial" charset="0"/>
        </a:defRPr>
      </a:lvl7pPr>
      <a:lvl8pPr marL="1371600" algn="l" rtl="0" eaLnBrk="1" fontAlgn="base" hangingPunct="1">
        <a:spcBef>
          <a:spcPct val="0"/>
        </a:spcBef>
        <a:spcAft>
          <a:spcPct val="0"/>
        </a:spcAft>
        <a:defRPr kumimoji="1" sz="4400">
          <a:solidFill>
            <a:schemeClr val="tx2"/>
          </a:solidFill>
          <a:latin typeface="Times New Roman" pitchFamily="18" charset="0"/>
          <a:cs typeface="Arial" charset="0"/>
        </a:defRPr>
      </a:lvl8pPr>
      <a:lvl9pPr marL="1828800" algn="l" rtl="0" eaLnBrk="1" fontAlgn="base" hangingPunct="1">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kumimoji="1"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A0J\Desktop\Star.wmv" TargetMode="Externa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4.xml"/><Relationship Id="rId7" Type="http://schemas.openxmlformats.org/officeDocument/2006/relationships/oleObject" Target="../embeddings/oleObject1.bin"/><Relationship Id="rId2" Type="http://schemas.openxmlformats.org/officeDocument/2006/relationships/tags" Target="../tags/tag23.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26.xml"/><Relationship Id="rId4" Type="http://schemas.openxmlformats.org/officeDocument/2006/relationships/tags" Target="../tags/tag25.xml"/></Relationships>
</file>

<file path=ppt/slides/_rels/slide4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8.xml"/><Relationship Id="rId7" Type="http://schemas.openxmlformats.org/officeDocument/2006/relationships/oleObject" Target="../embeddings/oleObject2.bin"/><Relationship Id="rId2" Type="http://schemas.openxmlformats.org/officeDocument/2006/relationships/tags" Target="../tags/tag27.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30.xml"/><Relationship Id="rId10" Type="http://schemas.openxmlformats.org/officeDocument/2006/relationships/image" Target="../media/image16.png"/><Relationship Id="rId4" Type="http://schemas.openxmlformats.org/officeDocument/2006/relationships/tags" Target="../tags/tag29.xml"/><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32.xml"/><Relationship Id="rId7" Type="http://schemas.openxmlformats.org/officeDocument/2006/relationships/oleObject" Target="../embeddings/oleObject3.bin"/><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34.xml"/><Relationship Id="rId10" Type="http://schemas.openxmlformats.org/officeDocument/2006/relationships/image" Target="../media/image16.png"/><Relationship Id="rId4" Type="http://schemas.openxmlformats.org/officeDocument/2006/relationships/tags" Target="../tags/tag33.xml"/><Relationship Id="rId9"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36.xml"/><Relationship Id="rId7" Type="http://schemas.openxmlformats.org/officeDocument/2006/relationships/oleObject" Target="../embeddings/oleObject4.bin"/><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slideLayout" Target="../slideLayouts/slideLayout12.xml"/><Relationship Id="rId5" Type="http://schemas.openxmlformats.org/officeDocument/2006/relationships/tags" Target="../tags/tag38.xml"/><Relationship Id="rId10" Type="http://schemas.openxmlformats.org/officeDocument/2006/relationships/image" Target="../media/image16.png"/><Relationship Id="rId4" Type="http://schemas.openxmlformats.org/officeDocument/2006/relationships/tags" Target="../tags/tag37.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40.xml"/><Relationship Id="rId7" Type="http://schemas.openxmlformats.org/officeDocument/2006/relationships/oleObject" Target="../embeddings/oleObject5.bin"/><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slideLayout" Target="../slideLayouts/slideLayout12.xml"/><Relationship Id="rId5" Type="http://schemas.openxmlformats.org/officeDocument/2006/relationships/tags" Target="../tags/tag42.xml"/><Relationship Id="rId10" Type="http://schemas.openxmlformats.org/officeDocument/2006/relationships/image" Target="../media/image16.png"/><Relationship Id="rId4" Type="http://schemas.openxmlformats.org/officeDocument/2006/relationships/tags" Target="../tags/tag41.xml"/><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44.xml"/><Relationship Id="rId7" Type="http://schemas.openxmlformats.org/officeDocument/2006/relationships/oleObject" Target="../embeddings/oleObject6.bin"/><Relationship Id="rId2" Type="http://schemas.openxmlformats.org/officeDocument/2006/relationships/tags" Target="../tags/tag43.xml"/><Relationship Id="rId1" Type="http://schemas.openxmlformats.org/officeDocument/2006/relationships/vmlDrawing" Target="../drawings/vmlDrawing6.vml"/><Relationship Id="rId6" Type="http://schemas.openxmlformats.org/officeDocument/2006/relationships/slideLayout" Target="../slideLayouts/slideLayout12.xml"/><Relationship Id="rId5" Type="http://schemas.openxmlformats.org/officeDocument/2006/relationships/tags" Target="../tags/tag46.xml"/><Relationship Id="rId10" Type="http://schemas.openxmlformats.org/officeDocument/2006/relationships/image" Target="../media/image16.png"/><Relationship Id="rId4" Type="http://schemas.openxmlformats.org/officeDocument/2006/relationships/tags" Target="../tags/tag45.xml"/><Relationship Id="rId9"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48.xml"/><Relationship Id="rId7" Type="http://schemas.openxmlformats.org/officeDocument/2006/relationships/oleObject" Target="../embeddings/oleObject7.bin"/><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slideLayout" Target="../slideLayouts/slideLayout12.xml"/><Relationship Id="rId5" Type="http://schemas.openxmlformats.org/officeDocument/2006/relationships/tags" Target="../tags/tag50.xml"/><Relationship Id="rId10" Type="http://schemas.openxmlformats.org/officeDocument/2006/relationships/image" Target="../media/image16.png"/><Relationship Id="rId4" Type="http://schemas.openxmlformats.org/officeDocument/2006/relationships/tags" Target="../tags/tag49.xml"/><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52.xml"/><Relationship Id="rId7" Type="http://schemas.openxmlformats.org/officeDocument/2006/relationships/oleObject" Target="../embeddings/oleObject8.bin"/><Relationship Id="rId2" Type="http://schemas.openxmlformats.org/officeDocument/2006/relationships/tags" Target="../tags/tag51.xml"/><Relationship Id="rId1" Type="http://schemas.openxmlformats.org/officeDocument/2006/relationships/vmlDrawing" Target="../drawings/vmlDrawing8.vml"/><Relationship Id="rId6" Type="http://schemas.openxmlformats.org/officeDocument/2006/relationships/slideLayout" Target="../slideLayouts/slideLayout12.xml"/><Relationship Id="rId5" Type="http://schemas.openxmlformats.org/officeDocument/2006/relationships/tags" Target="../tags/tag54.xml"/><Relationship Id="rId10" Type="http://schemas.openxmlformats.org/officeDocument/2006/relationships/image" Target="../media/image16.png"/><Relationship Id="rId4" Type="http://schemas.openxmlformats.org/officeDocument/2006/relationships/tags" Target="../tags/tag53.xml"/><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56.xml"/><Relationship Id="rId7" Type="http://schemas.openxmlformats.org/officeDocument/2006/relationships/oleObject" Target="../embeddings/oleObject9.bin"/><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slideLayout" Target="../slideLayouts/slideLayout12.xml"/><Relationship Id="rId5" Type="http://schemas.openxmlformats.org/officeDocument/2006/relationships/tags" Target="../tags/tag58.xml"/><Relationship Id="rId10" Type="http://schemas.openxmlformats.org/officeDocument/2006/relationships/image" Target="../media/image16.png"/><Relationship Id="rId4" Type="http://schemas.openxmlformats.org/officeDocument/2006/relationships/tags" Target="../tags/tag57.xml"/><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60.xml"/><Relationship Id="rId7" Type="http://schemas.openxmlformats.org/officeDocument/2006/relationships/oleObject" Target="../embeddings/oleObject10.bin"/><Relationship Id="rId2" Type="http://schemas.openxmlformats.org/officeDocument/2006/relationships/tags" Target="../tags/tag59.xml"/><Relationship Id="rId1" Type="http://schemas.openxmlformats.org/officeDocument/2006/relationships/vmlDrawing" Target="../drawings/vmlDrawing10.vml"/><Relationship Id="rId6" Type="http://schemas.openxmlformats.org/officeDocument/2006/relationships/slideLayout" Target="../slideLayouts/slideLayout12.xml"/><Relationship Id="rId5" Type="http://schemas.openxmlformats.org/officeDocument/2006/relationships/tags" Target="../tags/tag62.xml"/><Relationship Id="rId10" Type="http://schemas.openxmlformats.org/officeDocument/2006/relationships/image" Target="../media/image16.png"/><Relationship Id="rId4" Type="http://schemas.openxmlformats.org/officeDocument/2006/relationships/tags" Target="../tags/tag61.xml"/><Relationship Id="rId9"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64.xml"/><Relationship Id="rId7" Type="http://schemas.openxmlformats.org/officeDocument/2006/relationships/oleObject" Target="../embeddings/oleObject11.bin"/><Relationship Id="rId2" Type="http://schemas.openxmlformats.org/officeDocument/2006/relationships/tags" Target="../tags/tag63.xml"/><Relationship Id="rId1" Type="http://schemas.openxmlformats.org/officeDocument/2006/relationships/vmlDrawing" Target="../drawings/vmlDrawing11.vml"/><Relationship Id="rId6" Type="http://schemas.openxmlformats.org/officeDocument/2006/relationships/slideLayout" Target="../slideLayouts/slideLayout12.xml"/><Relationship Id="rId5" Type="http://schemas.openxmlformats.org/officeDocument/2006/relationships/tags" Target="../tags/tag66.xml"/><Relationship Id="rId10" Type="http://schemas.openxmlformats.org/officeDocument/2006/relationships/image" Target="../media/image16.png"/><Relationship Id="rId4" Type="http://schemas.openxmlformats.org/officeDocument/2006/relationships/tags" Target="../tags/tag65.xml"/><Relationship Id="rId9" Type="http://schemas.openxmlformats.org/officeDocument/2006/relationships/image" Target="../media/image3.png"/></Relationships>
</file>

<file path=ppt/slides/_rels/slide5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68.xml"/><Relationship Id="rId7" Type="http://schemas.openxmlformats.org/officeDocument/2006/relationships/oleObject" Target="../embeddings/oleObject12.bin"/><Relationship Id="rId2" Type="http://schemas.openxmlformats.org/officeDocument/2006/relationships/tags" Target="../tags/tag67.xml"/><Relationship Id="rId1" Type="http://schemas.openxmlformats.org/officeDocument/2006/relationships/vmlDrawing" Target="../drawings/vmlDrawing12.vml"/><Relationship Id="rId6" Type="http://schemas.openxmlformats.org/officeDocument/2006/relationships/slideLayout" Target="../slideLayouts/slideLayout12.xml"/><Relationship Id="rId5" Type="http://schemas.openxmlformats.org/officeDocument/2006/relationships/tags" Target="../tags/tag70.xml"/><Relationship Id="rId10" Type="http://schemas.openxmlformats.org/officeDocument/2006/relationships/image" Target="../media/image16.png"/><Relationship Id="rId4" Type="http://schemas.openxmlformats.org/officeDocument/2006/relationships/tags" Target="../tags/tag69.xml"/><Relationship Id="rId9"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2.xml"/><Relationship Id="rId7" Type="http://schemas.openxmlformats.org/officeDocument/2006/relationships/oleObject" Target="../embeddings/oleObject13.bin"/><Relationship Id="rId2" Type="http://schemas.openxmlformats.org/officeDocument/2006/relationships/tags" Target="../tags/tag71.xml"/><Relationship Id="rId1" Type="http://schemas.openxmlformats.org/officeDocument/2006/relationships/vmlDrawing" Target="../drawings/vmlDrawing13.vml"/><Relationship Id="rId6" Type="http://schemas.openxmlformats.org/officeDocument/2006/relationships/slideLayout" Target="../slideLayouts/slideLayout12.xml"/><Relationship Id="rId5" Type="http://schemas.openxmlformats.org/officeDocument/2006/relationships/tags" Target="../tags/tag74.xml"/><Relationship Id="rId10" Type="http://schemas.openxmlformats.org/officeDocument/2006/relationships/image" Target="../media/image16.png"/><Relationship Id="rId4" Type="http://schemas.openxmlformats.org/officeDocument/2006/relationships/tags" Target="../tags/tag73.xml"/><Relationship Id="rId9"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76.xml"/><Relationship Id="rId7" Type="http://schemas.openxmlformats.org/officeDocument/2006/relationships/oleObject" Target="../embeddings/oleObject14.bin"/><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slideLayout" Target="../slideLayouts/slideLayout12.xml"/><Relationship Id="rId5" Type="http://schemas.openxmlformats.org/officeDocument/2006/relationships/tags" Target="../tags/tag78.xml"/><Relationship Id="rId10" Type="http://schemas.openxmlformats.org/officeDocument/2006/relationships/image" Target="../media/image16.png"/><Relationship Id="rId4" Type="http://schemas.openxmlformats.org/officeDocument/2006/relationships/tags" Target="../tags/tag77.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80.xml"/><Relationship Id="rId7" Type="http://schemas.openxmlformats.org/officeDocument/2006/relationships/oleObject" Target="../embeddings/oleObject15.bin"/><Relationship Id="rId2" Type="http://schemas.openxmlformats.org/officeDocument/2006/relationships/tags" Target="../tags/tag79.xml"/><Relationship Id="rId1" Type="http://schemas.openxmlformats.org/officeDocument/2006/relationships/vmlDrawing" Target="../drawings/vmlDrawing15.vml"/><Relationship Id="rId6" Type="http://schemas.openxmlformats.org/officeDocument/2006/relationships/slideLayout" Target="../slideLayouts/slideLayout12.xml"/><Relationship Id="rId5" Type="http://schemas.openxmlformats.org/officeDocument/2006/relationships/tags" Target="../tags/tag82.xml"/><Relationship Id="rId10" Type="http://schemas.openxmlformats.org/officeDocument/2006/relationships/image" Target="../media/image16.png"/><Relationship Id="rId4" Type="http://schemas.openxmlformats.org/officeDocument/2006/relationships/tags" Target="../tags/tag81.xml"/><Relationship Id="rId9"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22.wmf"/><Relationship Id="rId4" Type="http://schemas.openxmlformats.org/officeDocument/2006/relationships/image" Target="../media/image21.wmf"/></Relationships>
</file>

<file path=ppt/slides/_rels/slide62.xml.rels><?xml version="1.0" encoding="UTF-8" standalone="yes"?>
<Relationships xmlns="http://schemas.openxmlformats.org/package/2006/relationships"><Relationship Id="rId3" Type="http://schemas.openxmlformats.org/officeDocument/2006/relationships/hyperlink" Target="mailto:Rick.tuuri@audaexplore.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6875" y="242888"/>
            <a:ext cx="5805488" cy="584200"/>
          </a:xfrm>
          <a:prstGeom prst="rect">
            <a:avLst/>
          </a:prstGeom>
          <a:noFill/>
        </p:spPr>
        <p:txBody>
          <a:bodyPr wrap="none">
            <a:spAutoFit/>
          </a:bodyPr>
          <a:lstStyle/>
          <a:p>
            <a:pPr eaLnBrk="1" fontAlgn="auto" hangingPunct="1">
              <a:spcBef>
                <a:spcPts val="0"/>
              </a:spcBef>
              <a:spcAft>
                <a:spcPts val="0"/>
              </a:spcAft>
              <a:defRPr/>
            </a:pPr>
            <a:r>
              <a:rPr lang="en-US" sz="3200" i="1" dirty="0">
                <a:solidFill>
                  <a:srgbClr val="002060"/>
                </a:solidFill>
                <a:latin typeface="Aharoni" pitchFamily="2" charset="-79"/>
                <a:ea typeface="+mn-ea"/>
                <a:cs typeface="Aharoni" pitchFamily="2" charset="-79"/>
              </a:rPr>
              <a:t>Collision Industry Conference</a:t>
            </a:r>
          </a:p>
        </p:txBody>
      </p:sp>
      <p:sp>
        <p:nvSpPr>
          <p:cNvPr id="10" name="TextBox 9"/>
          <p:cNvSpPr txBox="1"/>
          <p:nvPr/>
        </p:nvSpPr>
        <p:spPr>
          <a:xfrm>
            <a:off x="2803525" y="822325"/>
            <a:ext cx="3532188" cy="523875"/>
          </a:xfrm>
          <a:prstGeom prst="rect">
            <a:avLst/>
          </a:prstGeom>
          <a:noFill/>
        </p:spPr>
        <p:txBody>
          <a:bodyPr wrap="none">
            <a:spAutoFit/>
          </a:bodyPr>
          <a:lstStyle/>
          <a:p>
            <a:pPr eaLnBrk="1" fontAlgn="auto" hangingPunct="1">
              <a:spcBef>
                <a:spcPts val="0"/>
              </a:spcBef>
              <a:spcAft>
                <a:spcPts val="0"/>
              </a:spcAft>
              <a:defRPr/>
            </a:pPr>
            <a:r>
              <a:rPr lang="en-US" sz="2800" dirty="0">
                <a:solidFill>
                  <a:prstClr val="black"/>
                </a:solidFill>
                <a:latin typeface="Aharoni" pitchFamily="2" charset="-79"/>
                <a:ea typeface="+mn-ea"/>
                <a:cs typeface="Aharoni" pitchFamily="2" charset="-79"/>
              </a:rPr>
              <a:t>Level One Sponsors</a:t>
            </a:r>
          </a:p>
        </p:txBody>
      </p:sp>
      <p:sp>
        <p:nvSpPr>
          <p:cNvPr id="11" name="TextBox 10"/>
          <p:cNvSpPr txBox="1"/>
          <p:nvPr/>
        </p:nvSpPr>
        <p:spPr>
          <a:xfrm>
            <a:off x="3208338" y="2738438"/>
            <a:ext cx="3059112" cy="461962"/>
          </a:xfrm>
          <a:prstGeom prst="rect">
            <a:avLst/>
          </a:prstGeom>
          <a:noFill/>
        </p:spPr>
        <p:txBody>
          <a:bodyPr wrap="none">
            <a:spAutoFit/>
          </a:bodyPr>
          <a:lstStyle/>
          <a:p>
            <a:pPr eaLnBrk="1" fontAlgn="auto" hangingPunct="1">
              <a:spcBef>
                <a:spcPts val="0"/>
              </a:spcBef>
              <a:spcAft>
                <a:spcPts val="0"/>
              </a:spcAft>
              <a:defRPr/>
            </a:pPr>
            <a:r>
              <a:rPr lang="en-US" sz="2400" dirty="0">
                <a:solidFill>
                  <a:prstClr val="black"/>
                </a:solidFill>
                <a:latin typeface="Aharoni" pitchFamily="2" charset="-79"/>
                <a:ea typeface="+mn-ea"/>
                <a:cs typeface="Aharoni" pitchFamily="2" charset="-79"/>
              </a:rPr>
              <a:t>Level Two Sponsors</a:t>
            </a:r>
          </a:p>
        </p:txBody>
      </p:sp>
      <p:pic>
        <p:nvPicPr>
          <p:cNvPr id="26630"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09688"/>
            <a:ext cx="1576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601788"/>
            <a:ext cx="1254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746250"/>
            <a:ext cx="242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descr="P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11288"/>
            <a:ext cx="1268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39888"/>
            <a:ext cx="17414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1288" y="3424238"/>
            <a:ext cx="2830512" cy="329247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1-800 Radiator &amp; A/C	</a:t>
            </a:r>
          </a:p>
          <a:p>
            <a:pPr eaLnBrk="1" fontAlgn="auto" hangingPunct="1">
              <a:spcBef>
                <a:spcPts val="0"/>
              </a:spcBef>
              <a:spcAft>
                <a:spcPts val="0"/>
              </a:spcAft>
              <a:defRPr/>
            </a:pPr>
            <a:r>
              <a:rPr lang="en-US" sz="1600" dirty="0">
                <a:latin typeface="Calibri"/>
                <a:ea typeface="+mn-ea"/>
              </a:rPr>
              <a:t>3M Automotive Aftermarket</a:t>
            </a:r>
          </a:p>
          <a:p>
            <a:pPr eaLnBrk="1" fontAlgn="auto" hangingPunct="1">
              <a:spcBef>
                <a:spcPts val="0"/>
              </a:spcBef>
              <a:spcAft>
                <a:spcPts val="0"/>
              </a:spcAft>
              <a:defRPr/>
            </a:pPr>
            <a:r>
              <a:rPr lang="en-US" sz="1600" dirty="0">
                <a:latin typeface="Calibri"/>
                <a:ea typeface="+mn-ea"/>
              </a:rPr>
              <a:t>AkzoNobel Coatings </a:t>
            </a:r>
          </a:p>
          <a:p>
            <a:pPr eaLnBrk="1" fontAlgn="auto" hangingPunct="1">
              <a:spcBef>
                <a:spcPts val="0"/>
              </a:spcBef>
              <a:spcAft>
                <a:spcPts val="0"/>
              </a:spcAft>
              <a:defRPr/>
            </a:pPr>
            <a:r>
              <a:rPr lang="en-US" sz="1600" dirty="0">
                <a:latin typeface="Calibri"/>
                <a:ea typeface="+mn-ea"/>
              </a:rPr>
              <a:t>ALLDATA </a:t>
            </a:r>
          </a:p>
          <a:p>
            <a:pPr eaLnBrk="1" fontAlgn="auto" hangingPunct="1">
              <a:spcBef>
                <a:spcPts val="0"/>
              </a:spcBef>
              <a:spcAft>
                <a:spcPts val="0"/>
              </a:spcAft>
              <a:defRPr/>
            </a:pPr>
            <a:r>
              <a:rPr lang="en-US" sz="1600" dirty="0">
                <a:latin typeface="Calibri"/>
                <a:ea typeface="+mn-ea"/>
              </a:rPr>
              <a:t>AudaExplore, a Solera Company</a:t>
            </a:r>
          </a:p>
          <a:p>
            <a:pPr eaLnBrk="1" fontAlgn="auto" hangingPunct="1">
              <a:spcBef>
                <a:spcPts val="0"/>
              </a:spcBef>
              <a:spcAft>
                <a:spcPts val="0"/>
              </a:spcAft>
              <a:defRPr/>
            </a:pPr>
            <a:r>
              <a:rPr lang="en-US" sz="1600" dirty="0">
                <a:latin typeface="Calibri"/>
                <a:ea typeface="+mn-ea"/>
              </a:rPr>
              <a:t>Caliber Collision Centers</a:t>
            </a:r>
          </a:p>
          <a:p>
            <a:pPr eaLnBrk="1" fontAlgn="auto" hangingPunct="1">
              <a:spcBef>
                <a:spcPts val="0"/>
              </a:spcBef>
              <a:spcAft>
                <a:spcPts val="0"/>
              </a:spcAft>
              <a:defRPr/>
            </a:pPr>
            <a:r>
              <a:rPr lang="en-US" sz="1600" dirty="0">
                <a:latin typeface="Calibri"/>
                <a:ea typeface="+mn-ea"/>
              </a:rPr>
              <a:t>Car-Part.com</a:t>
            </a:r>
          </a:p>
          <a:p>
            <a:pPr eaLnBrk="1" fontAlgn="auto" hangingPunct="1">
              <a:spcBef>
                <a:spcPts val="0"/>
              </a:spcBef>
              <a:spcAft>
                <a:spcPts val="0"/>
              </a:spcAft>
              <a:defRPr/>
            </a:pPr>
            <a:r>
              <a:rPr lang="en-US" sz="1600" dirty="0">
                <a:latin typeface="Calibri"/>
                <a:ea typeface="+mn-ea"/>
              </a:rPr>
              <a:t>CARQUEST Auto Parts &amp; Paint</a:t>
            </a:r>
          </a:p>
          <a:p>
            <a:pPr eaLnBrk="1" fontAlgn="auto" hangingPunct="1">
              <a:spcBef>
                <a:spcPts val="0"/>
              </a:spcBef>
              <a:spcAft>
                <a:spcPts val="0"/>
              </a:spcAft>
              <a:defRPr/>
            </a:pPr>
            <a:r>
              <a:rPr lang="en-US" sz="1600" dirty="0">
                <a:latin typeface="Calibri"/>
                <a:ea typeface="+mn-ea"/>
              </a:rPr>
              <a:t>CCC Information Services</a:t>
            </a:r>
          </a:p>
          <a:p>
            <a:pPr eaLnBrk="1" fontAlgn="auto" hangingPunct="1">
              <a:spcBef>
                <a:spcPts val="0"/>
              </a:spcBef>
              <a:spcAft>
                <a:spcPts val="0"/>
              </a:spcAft>
              <a:defRPr/>
            </a:pPr>
            <a:r>
              <a:rPr lang="en-US" sz="1600" dirty="0">
                <a:latin typeface="Calibri"/>
                <a:ea typeface="+mn-ea"/>
              </a:rPr>
              <a:t>ChemSpec</a:t>
            </a:r>
          </a:p>
          <a:p>
            <a:pPr eaLnBrk="1" fontAlgn="auto" hangingPunct="1">
              <a:spcBef>
                <a:spcPts val="0"/>
              </a:spcBef>
              <a:spcAft>
                <a:spcPts val="0"/>
              </a:spcAft>
              <a:defRPr/>
            </a:pPr>
            <a:r>
              <a:rPr lang="en-US" sz="1600" dirty="0">
                <a:latin typeface="Calibri"/>
                <a:ea typeface="+mn-ea"/>
              </a:rPr>
              <a:t>Chief Automotive Technologies</a:t>
            </a:r>
          </a:p>
          <a:p>
            <a:pPr eaLnBrk="1" fontAlgn="auto" hangingPunct="1">
              <a:spcBef>
                <a:spcPts val="0"/>
              </a:spcBef>
              <a:spcAft>
                <a:spcPts val="0"/>
              </a:spcAft>
              <a:defRPr/>
            </a:pPr>
            <a:endParaRPr lang="en-US" sz="1400" dirty="0">
              <a:solidFill>
                <a:prstClr val="white"/>
              </a:solidFill>
              <a:latin typeface="Calibri"/>
              <a:ea typeface="+mn-ea"/>
            </a:endParaRPr>
          </a:p>
          <a:p>
            <a:pPr eaLnBrk="1" fontAlgn="auto" hangingPunct="1">
              <a:spcBef>
                <a:spcPts val="0"/>
              </a:spcBef>
              <a:spcAft>
                <a:spcPts val="0"/>
              </a:spcAft>
              <a:defRPr/>
            </a:pPr>
            <a:endParaRPr lang="en-US" dirty="0">
              <a:solidFill>
                <a:prstClr val="white"/>
              </a:solidFill>
              <a:latin typeface="Calibri"/>
              <a:ea typeface="+mn-ea"/>
            </a:endParaRPr>
          </a:p>
        </p:txBody>
      </p:sp>
      <p:pic>
        <p:nvPicPr>
          <p:cNvPr id="26636"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71800" y="3392488"/>
            <a:ext cx="2709863" cy="332422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Coyote Vision Group</a:t>
            </a:r>
          </a:p>
          <a:p>
            <a:pPr eaLnBrk="1" fontAlgn="auto" hangingPunct="1">
              <a:spcBef>
                <a:spcPts val="0"/>
              </a:spcBef>
              <a:spcAft>
                <a:spcPts val="0"/>
              </a:spcAft>
              <a:defRPr/>
            </a:pPr>
            <a:r>
              <a:rPr lang="en-US" sz="1600" dirty="0">
                <a:latin typeface="Calibri"/>
                <a:ea typeface="+mn-ea"/>
              </a:rPr>
              <a:t>     Square One Systems</a:t>
            </a:r>
          </a:p>
          <a:p>
            <a:pPr eaLnBrk="1" fontAlgn="auto" hangingPunct="1">
              <a:spcBef>
                <a:spcPts val="0"/>
              </a:spcBef>
              <a:spcAft>
                <a:spcPts val="0"/>
              </a:spcAft>
              <a:defRPr/>
            </a:pPr>
            <a:r>
              <a:rPr lang="en-US" sz="1600" dirty="0">
                <a:latin typeface="Calibri"/>
                <a:ea typeface="+mn-ea"/>
              </a:rPr>
              <a:t>CSi Complete &amp; TenPoint </a:t>
            </a:r>
          </a:p>
          <a:p>
            <a:pPr eaLnBrk="1" fontAlgn="auto" hangingPunct="1">
              <a:spcBef>
                <a:spcPts val="0"/>
              </a:spcBef>
              <a:spcAft>
                <a:spcPts val="0"/>
              </a:spcAft>
              <a:defRPr/>
            </a:pPr>
            <a:r>
              <a:rPr lang="en-US" sz="1600" dirty="0">
                <a:latin typeface="Calibri"/>
                <a:ea typeface="+mn-ea"/>
              </a:rPr>
              <a:t>     Insurance Solutions</a:t>
            </a:r>
          </a:p>
          <a:p>
            <a:pPr eaLnBrk="1" fontAlgn="auto" hangingPunct="1">
              <a:spcBef>
                <a:spcPts val="0"/>
              </a:spcBef>
              <a:spcAft>
                <a:spcPts val="0"/>
              </a:spcAft>
              <a:defRPr/>
            </a:pPr>
            <a:r>
              <a:rPr lang="en-US" sz="1600" dirty="0">
                <a:latin typeface="Calibri"/>
                <a:ea typeface="+mn-ea"/>
              </a:rPr>
              <a:t>Enterprise Rent-A-Car	</a:t>
            </a:r>
          </a:p>
          <a:p>
            <a:pPr eaLnBrk="1" fontAlgn="auto" hangingPunct="1">
              <a:spcBef>
                <a:spcPts val="0"/>
              </a:spcBef>
              <a:spcAft>
                <a:spcPts val="0"/>
              </a:spcAft>
              <a:defRPr/>
            </a:pPr>
            <a:r>
              <a:rPr lang="en-US" sz="1600" dirty="0">
                <a:latin typeface="Calibri"/>
                <a:ea typeface="+mn-ea"/>
              </a:rPr>
              <a:t>Ford Customer Service</a:t>
            </a:r>
          </a:p>
          <a:p>
            <a:pPr eaLnBrk="1" fontAlgn="auto" hangingPunct="1">
              <a:spcBef>
                <a:spcPts val="0"/>
              </a:spcBef>
              <a:spcAft>
                <a:spcPts val="0"/>
              </a:spcAft>
              <a:defRPr/>
            </a:pPr>
            <a:r>
              <a:rPr lang="en-US" sz="1600" dirty="0">
                <a:latin typeface="Calibri"/>
                <a:ea typeface="+mn-ea"/>
              </a:rPr>
              <a:t>General Motors – </a:t>
            </a:r>
          </a:p>
          <a:p>
            <a:pPr eaLnBrk="1" fontAlgn="auto" hangingPunct="1">
              <a:spcBef>
                <a:spcPts val="0"/>
              </a:spcBef>
              <a:spcAft>
                <a:spcPts val="0"/>
              </a:spcAft>
              <a:defRPr/>
            </a:pPr>
            <a:r>
              <a:rPr lang="en-US" sz="1600" dirty="0">
                <a:latin typeface="Calibri"/>
                <a:ea typeface="+mn-ea"/>
              </a:rPr>
              <a:t>     Customer Care &amp; Aftersales</a:t>
            </a:r>
          </a:p>
          <a:p>
            <a:pPr eaLnBrk="1" fontAlgn="auto" hangingPunct="1">
              <a:spcBef>
                <a:spcPts val="0"/>
              </a:spcBef>
              <a:spcAft>
                <a:spcPts val="0"/>
              </a:spcAft>
              <a:defRPr/>
            </a:pPr>
            <a:r>
              <a:rPr lang="en-US" sz="1600" dirty="0">
                <a:latin typeface="Calibri"/>
                <a:ea typeface="+mn-ea"/>
              </a:rPr>
              <a:t>ITW Evercoat</a:t>
            </a:r>
          </a:p>
          <a:p>
            <a:pPr eaLnBrk="1" fontAlgn="auto" hangingPunct="1">
              <a:spcBef>
                <a:spcPts val="0"/>
              </a:spcBef>
              <a:spcAft>
                <a:spcPts val="0"/>
              </a:spcAft>
              <a:defRPr/>
            </a:pPr>
            <a:r>
              <a:rPr lang="en-US" sz="1600" dirty="0">
                <a:latin typeface="Calibri"/>
                <a:ea typeface="+mn-ea"/>
              </a:rPr>
              <a:t>Kent Automotive</a:t>
            </a:r>
          </a:p>
          <a:p>
            <a:pPr eaLnBrk="1" fontAlgn="auto" hangingPunct="1">
              <a:spcBef>
                <a:spcPts val="0"/>
              </a:spcBef>
              <a:spcAft>
                <a:spcPts val="0"/>
              </a:spcAft>
              <a:defRPr/>
            </a:pPr>
            <a:r>
              <a:rPr lang="en-US" sz="1600" dirty="0">
                <a:latin typeface="Calibri"/>
                <a:ea typeface="+mn-ea"/>
              </a:rPr>
              <a:t>LKQ / Keystone</a:t>
            </a:r>
          </a:p>
          <a:p>
            <a:pPr eaLnBrk="1" fontAlgn="auto" hangingPunct="1">
              <a:spcBef>
                <a:spcPts val="0"/>
              </a:spcBef>
              <a:spcAft>
                <a:spcPts val="0"/>
              </a:spcAft>
              <a:defRPr/>
            </a:pPr>
            <a:r>
              <a:rPr lang="en-US" sz="1600" dirty="0">
                <a:latin typeface="Calibri"/>
                <a:ea typeface="+mn-ea"/>
              </a:rPr>
              <a:t>Lord Corporation </a:t>
            </a:r>
          </a:p>
          <a:p>
            <a:pPr eaLnBrk="1" fontAlgn="auto" hangingPunct="1">
              <a:spcBef>
                <a:spcPts val="0"/>
              </a:spcBef>
              <a:spcAft>
                <a:spcPts val="0"/>
              </a:spcAft>
              <a:defRPr/>
            </a:pPr>
            <a:endParaRPr lang="en-US" dirty="0">
              <a:solidFill>
                <a:prstClr val="white"/>
              </a:solidFill>
              <a:latin typeface="Calibri"/>
              <a:ea typeface="+mn-ea"/>
            </a:endParaRPr>
          </a:p>
        </p:txBody>
      </p:sp>
      <p:sp>
        <p:nvSpPr>
          <p:cNvPr id="26" name="TextBox 25"/>
          <p:cNvSpPr txBox="1"/>
          <p:nvPr/>
        </p:nvSpPr>
        <p:spPr>
          <a:xfrm>
            <a:off x="5757863" y="3363913"/>
            <a:ext cx="3386137" cy="3570287"/>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Matrix Electronic Measuring</a:t>
            </a:r>
          </a:p>
          <a:p>
            <a:pPr eaLnBrk="1" fontAlgn="auto" hangingPunct="1">
              <a:spcBef>
                <a:spcPts val="0"/>
              </a:spcBef>
              <a:spcAft>
                <a:spcPts val="0"/>
              </a:spcAft>
              <a:defRPr/>
            </a:pPr>
            <a:r>
              <a:rPr lang="en-US" sz="1600" dirty="0">
                <a:latin typeface="Calibri"/>
                <a:ea typeface="+mn-ea"/>
              </a:rPr>
              <a:t>Matrix System Automotive Finishes</a:t>
            </a:r>
          </a:p>
          <a:p>
            <a:pPr eaLnBrk="1" fontAlgn="auto" hangingPunct="1">
              <a:spcBef>
                <a:spcPts val="0"/>
              </a:spcBef>
              <a:spcAft>
                <a:spcPts val="0"/>
              </a:spcAft>
              <a:defRPr/>
            </a:pPr>
            <a:r>
              <a:rPr lang="en-US" sz="1600" dirty="0">
                <a:latin typeface="Calibri"/>
                <a:ea typeface="+mn-ea"/>
              </a:rPr>
              <a:t>Mitchell International</a:t>
            </a:r>
          </a:p>
          <a:p>
            <a:pPr eaLnBrk="1" fontAlgn="auto" hangingPunct="1">
              <a:spcBef>
                <a:spcPts val="0"/>
              </a:spcBef>
              <a:spcAft>
                <a:spcPts val="0"/>
              </a:spcAft>
              <a:defRPr/>
            </a:pPr>
            <a:r>
              <a:rPr lang="en-US" sz="1600" dirty="0">
                <a:latin typeface="Calibri"/>
                <a:ea typeface="+mn-ea"/>
              </a:rPr>
              <a:t>National Coatings</a:t>
            </a:r>
          </a:p>
          <a:p>
            <a:pPr eaLnBrk="1" fontAlgn="auto" hangingPunct="1">
              <a:spcBef>
                <a:spcPts val="0"/>
              </a:spcBef>
              <a:spcAft>
                <a:spcPts val="0"/>
              </a:spcAft>
              <a:defRPr/>
            </a:pPr>
            <a:r>
              <a:rPr lang="en-US" sz="1600" dirty="0">
                <a:latin typeface="Calibri"/>
                <a:ea typeface="+mn-ea"/>
              </a:rPr>
              <a:t>Norton Saint-Gobain</a:t>
            </a:r>
          </a:p>
          <a:p>
            <a:pPr eaLnBrk="1" fontAlgn="auto" hangingPunct="1">
              <a:spcBef>
                <a:spcPts val="0"/>
              </a:spcBef>
              <a:spcAft>
                <a:spcPts val="0"/>
              </a:spcAft>
              <a:defRPr/>
            </a:pPr>
            <a:r>
              <a:rPr lang="en-US" sz="1600" dirty="0">
                <a:latin typeface="Calibri"/>
                <a:ea typeface="+mn-ea"/>
              </a:rPr>
              <a:t>Paint, Body &amp; Equipment Distributors, </a:t>
            </a:r>
          </a:p>
          <a:p>
            <a:pPr eaLnBrk="1" fontAlgn="auto" hangingPunct="1">
              <a:spcBef>
                <a:spcPts val="0"/>
              </a:spcBef>
              <a:spcAft>
                <a:spcPts val="0"/>
              </a:spcAft>
              <a:defRPr/>
            </a:pPr>
            <a:r>
              <a:rPr lang="en-US" sz="1600" dirty="0">
                <a:latin typeface="Calibri"/>
                <a:ea typeface="+mn-ea"/>
              </a:rPr>
              <a:t>     a segment of AAIA</a:t>
            </a:r>
          </a:p>
          <a:p>
            <a:pPr eaLnBrk="1" fontAlgn="auto" hangingPunct="1">
              <a:spcBef>
                <a:spcPts val="0"/>
              </a:spcBef>
              <a:spcAft>
                <a:spcPts val="0"/>
              </a:spcAft>
              <a:defRPr/>
            </a:pPr>
            <a:r>
              <a:rPr lang="en-US" sz="1600" dirty="0">
                <a:latin typeface="Calibri"/>
                <a:ea typeface="+mn-ea"/>
              </a:rPr>
              <a:t>Parts Trader</a:t>
            </a:r>
          </a:p>
          <a:p>
            <a:pPr eaLnBrk="1" fontAlgn="auto" hangingPunct="1">
              <a:spcBef>
                <a:spcPts val="0"/>
              </a:spcBef>
              <a:spcAft>
                <a:spcPts val="0"/>
              </a:spcAft>
              <a:defRPr/>
            </a:pPr>
            <a:r>
              <a:rPr lang="en-US" sz="1600" dirty="0">
                <a:latin typeface="Calibri"/>
                <a:ea typeface="+mn-ea"/>
              </a:rPr>
              <a:t>Sherwin-Williams Automotive Finishes</a:t>
            </a:r>
          </a:p>
          <a:p>
            <a:pPr eaLnBrk="1" fontAlgn="auto" hangingPunct="1">
              <a:spcBef>
                <a:spcPts val="0"/>
              </a:spcBef>
              <a:spcAft>
                <a:spcPts val="0"/>
              </a:spcAft>
              <a:defRPr/>
            </a:pPr>
            <a:r>
              <a:rPr lang="en-US" sz="1600" dirty="0">
                <a:latin typeface="Calibri"/>
                <a:ea typeface="+mn-ea"/>
              </a:rPr>
              <a:t>State Farm Insurance</a:t>
            </a:r>
          </a:p>
          <a:p>
            <a:pPr eaLnBrk="1" fontAlgn="auto" hangingPunct="1">
              <a:spcBef>
                <a:spcPts val="0"/>
              </a:spcBef>
              <a:spcAft>
                <a:spcPts val="0"/>
              </a:spcAft>
              <a:defRPr/>
            </a:pPr>
            <a:r>
              <a:rPr lang="en-US" sz="1600" dirty="0">
                <a:latin typeface="Calibri"/>
                <a:ea typeface="+mn-ea"/>
              </a:rPr>
              <a:t>Sterling Autobody Centers</a:t>
            </a:r>
          </a:p>
          <a:p>
            <a:pPr eaLnBrk="1" fontAlgn="auto" hangingPunct="1">
              <a:spcBef>
                <a:spcPts val="0"/>
              </a:spcBef>
              <a:spcAft>
                <a:spcPts val="0"/>
              </a:spcAft>
              <a:defRPr/>
            </a:pPr>
            <a:r>
              <a:rPr lang="en-US" sz="1600" dirty="0">
                <a:latin typeface="Calibri"/>
                <a:ea typeface="+mn-ea"/>
              </a:rPr>
              <a:t>Toyota Motor Sales, USA </a:t>
            </a:r>
          </a:p>
          <a:p>
            <a:pPr eaLnBrk="1" fontAlgn="auto" hangingPunct="1">
              <a:spcBef>
                <a:spcPts val="0"/>
              </a:spcBef>
              <a:spcAft>
                <a:spcPts val="0"/>
              </a:spcAft>
              <a:defRPr/>
            </a:pPr>
            <a:r>
              <a:rPr lang="en-US" sz="1600" dirty="0">
                <a:latin typeface="Calibri"/>
                <a:ea typeface="+mn-ea"/>
              </a:rPr>
              <a:t>United Recyclers Group</a:t>
            </a:r>
          </a:p>
          <a:p>
            <a:pPr eaLnBrk="1" fontAlgn="auto" hangingPunct="1">
              <a:spcBef>
                <a:spcPts val="0"/>
              </a:spcBef>
              <a:spcAft>
                <a:spcPts val="0"/>
              </a:spcAft>
              <a:defRPr/>
            </a:pPr>
            <a:endParaRPr lang="en-US" dirty="0">
              <a:solidFill>
                <a:prstClr val="white"/>
              </a:solidFill>
              <a:latin typeface="Calibri"/>
              <a:ea typeface="+mn-e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6875" y="242888"/>
            <a:ext cx="5805488" cy="584200"/>
          </a:xfrm>
          <a:prstGeom prst="rect">
            <a:avLst/>
          </a:prstGeom>
          <a:noFill/>
        </p:spPr>
        <p:txBody>
          <a:bodyPr wrap="none">
            <a:spAutoFit/>
          </a:bodyPr>
          <a:lstStyle/>
          <a:p>
            <a:pPr eaLnBrk="1" fontAlgn="auto" hangingPunct="1">
              <a:spcBef>
                <a:spcPts val="0"/>
              </a:spcBef>
              <a:spcAft>
                <a:spcPts val="0"/>
              </a:spcAft>
              <a:defRPr/>
            </a:pPr>
            <a:r>
              <a:rPr lang="en-US" sz="3200" i="1" dirty="0">
                <a:solidFill>
                  <a:srgbClr val="002060"/>
                </a:solidFill>
                <a:latin typeface="Aharoni" pitchFamily="2" charset="-79"/>
                <a:ea typeface="+mn-ea"/>
                <a:cs typeface="Aharoni" pitchFamily="2" charset="-79"/>
              </a:rPr>
              <a:t>Collision Industry Conference</a:t>
            </a:r>
          </a:p>
        </p:txBody>
      </p:sp>
      <p:sp>
        <p:nvSpPr>
          <p:cNvPr id="10" name="TextBox 9"/>
          <p:cNvSpPr txBox="1"/>
          <p:nvPr/>
        </p:nvSpPr>
        <p:spPr>
          <a:xfrm>
            <a:off x="2803525" y="822325"/>
            <a:ext cx="3532188" cy="523875"/>
          </a:xfrm>
          <a:prstGeom prst="rect">
            <a:avLst/>
          </a:prstGeom>
          <a:noFill/>
        </p:spPr>
        <p:txBody>
          <a:bodyPr wrap="none">
            <a:spAutoFit/>
          </a:bodyPr>
          <a:lstStyle/>
          <a:p>
            <a:pPr eaLnBrk="1" fontAlgn="auto" hangingPunct="1">
              <a:spcBef>
                <a:spcPts val="0"/>
              </a:spcBef>
              <a:spcAft>
                <a:spcPts val="0"/>
              </a:spcAft>
              <a:defRPr/>
            </a:pPr>
            <a:r>
              <a:rPr lang="en-US" sz="2800" dirty="0">
                <a:solidFill>
                  <a:prstClr val="black"/>
                </a:solidFill>
                <a:latin typeface="Aharoni" pitchFamily="2" charset="-79"/>
                <a:ea typeface="+mn-ea"/>
                <a:cs typeface="Aharoni" pitchFamily="2" charset="-79"/>
              </a:rPr>
              <a:t>Level One Sponsors</a:t>
            </a:r>
          </a:p>
        </p:txBody>
      </p:sp>
      <p:sp>
        <p:nvSpPr>
          <p:cNvPr id="11" name="TextBox 10"/>
          <p:cNvSpPr txBox="1"/>
          <p:nvPr/>
        </p:nvSpPr>
        <p:spPr>
          <a:xfrm>
            <a:off x="3208338" y="2738438"/>
            <a:ext cx="3059112" cy="461962"/>
          </a:xfrm>
          <a:prstGeom prst="rect">
            <a:avLst/>
          </a:prstGeom>
          <a:noFill/>
        </p:spPr>
        <p:txBody>
          <a:bodyPr wrap="none">
            <a:spAutoFit/>
          </a:bodyPr>
          <a:lstStyle/>
          <a:p>
            <a:pPr eaLnBrk="1" fontAlgn="auto" hangingPunct="1">
              <a:spcBef>
                <a:spcPts val="0"/>
              </a:spcBef>
              <a:spcAft>
                <a:spcPts val="0"/>
              </a:spcAft>
              <a:defRPr/>
            </a:pPr>
            <a:r>
              <a:rPr lang="en-US" sz="2400" dirty="0">
                <a:solidFill>
                  <a:prstClr val="black"/>
                </a:solidFill>
                <a:latin typeface="Aharoni" pitchFamily="2" charset="-79"/>
                <a:ea typeface="+mn-ea"/>
                <a:cs typeface="Aharoni" pitchFamily="2" charset="-79"/>
              </a:rPr>
              <a:t>Level Two Sponsors</a:t>
            </a:r>
          </a:p>
        </p:txBody>
      </p:sp>
      <p:pic>
        <p:nvPicPr>
          <p:cNvPr id="35846"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09688"/>
            <a:ext cx="1576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601788"/>
            <a:ext cx="1254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746250"/>
            <a:ext cx="242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3" descr="P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11288"/>
            <a:ext cx="1268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39888"/>
            <a:ext cx="17414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1288" y="3424238"/>
            <a:ext cx="2830512" cy="329247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1-800 Radiator &amp; A/C	</a:t>
            </a:r>
          </a:p>
          <a:p>
            <a:pPr eaLnBrk="1" fontAlgn="auto" hangingPunct="1">
              <a:spcBef>
                <a:spcPts val="0"/>
              </a:spcBef>
              <a:spcAft>
                <a:spcPts val="0"/>
              </a:spcAft>
              <a:defRPr/>
            </a:pPr>
            <a:r>
              <a:rPr lang="en-US" sz="1600" dirty="0">
                <a:latin typeface="Calibri"/>
                <a:ea typeface="+mn-ea"/>
              </a:rPr>
              <a:t>3M Automotive Aftermarket</a:t>
            </a:r>
          </a:p>
          <a:p>
            <a:pPr eaLnBrk="1" fontAlgn="auto" hangingPunct="1">
              <a:spcBef>
                <a:spcPts val="0"/>
              </a:spcBef>
              <a:spcAft>
                <a:spcPts val="0"/>
              </a:spcAft>
              <a:defRPr/>
            </a:pPr>
            <a:r>
              <a:rPr lang="en-US" sz="1600" dirty="0">
                <a:latin typeface="Calibri"/>
                <a:ea typeface="+mn-ea"/>
              </a:rPr>
              <a:t>AkzoNobel Coatings </a:t>
            </a:r>
          </a:p>
          <a:p>
            <a:pPr eaLnBrk="1" fontAlgn="auto" hangingPunct="1">
              <a:spcBef>
                <a:spcPts val="0"/>
              </a:spcBef>
              <a:spcAft>
                <a:spcPts val="0"/>
              </a:spcAft>
              <a:defRPr/>
            </a:pPr>
            <a:r>
              <a:rPr lang="en-US" sz="1600" dirty="0">
                <a:latin typeface="Calibri"/>
                <a:ea typeface="+mn-ea"/>
              </a:rPr>
              <a:t>ALLDATA </a:t>
            </a:r>
          </a:p>
          <a:p>
            <a:pPr eaLnBrk="1" fontAlgn="auto" hangingPunct="1">
              <a:spcBef>
                <a:spcPts val="0"/>
              </a:spcBef>
              <a:spcAft>
                <a:spcPts val="0"/>
              </a:spcAft>
              <a:defRPr/>
            </a:pPr>
            <a:r>
              <a:rPr lang="en-US" sz="1600" dirty="0">
                <a:latin typeface="Calibri"/>
                <a:ea typeface="+mn-ea"/>
              </a:rPr>
              <a:t>AudaExplore, a Solera Company</a:t>
            </a:r>
          </a:p>
          <a:p>
            <a:pPr eaLnBrk="1" fontAlgn="auto" hangingPunct="1">
              <a:spcBef>
                <a:spcPts val="0"/>
              </a:spcBef>
              <a:spcAft>
                <a:spcPts val="0"/>
              </a:spcAft>
              <a:defRPr/>
            </a:pPr>
            <a:r>
              <a:rPr lang="en-US" sz="1600" dirty="0">
                <a:latin typeface="Calibri"/>
                <a:ea typeface="+mn-ea"/>
              </a:rPr>
              <a:t>Caliber Collision Centers</a:t>
            </a:r>
          </a:p>
          <a:p>
            <a:pPr eaLnBrk="1" fontAlgn="auto" hangingPunct="1">
              <a:spcBef>
                <a:spcPts val="0"/>
              </a:spcBef>
              <a:spcAft>
                <a:spcPts val="0"/>
              </a:spcAft>
              <a:defRPr/>
            </a:pPr>
            <a:r>
              <a:rPr lang="en-US" sz="1600" dirty="0">
                <a:latin typeface="Calibri"/>
                <a:ea typeface="+mn-ea"/>
              </a:rPr>
              <a:t>Car-Part.com</a:t>
            </a:r>
          </a:p>
          <a:p>
            <a:pPr eaLnBrk="1" fontAlgn="auto" hangingPunct="1">
              <a:spcBef>
                <a:spcPts val="0"/>
              </a:spcBef>
              <a:spcAft>
                <a:spcPts val="0"/>
              </a:spcAft>
              <a:defRPr/>
            </a:pPr>
            <a:r>
              <a:rPr lang="en-US" sz="1600" dirty="0">
                <a:latin typeface="Calibri"/>
                <a:ea typeface="+mn-ea"/>
              </a:rPr>
              <a:t>CARQUEST Auto Parts &amp; Paint</a:t>
            </a:r>
          </a:p>
          <a:p>
            <a:pPr eaLnBrk="1" fontAlgn="auto" hangingPunct="1">
              <a:spcBef>
                <a:spcPts val="0"/>
              </a:spcBef>
              <a:spcAft>
                <a:spcPts val="0"/>
              </a:spcAft>
              <a:defRPr/>
            </a:pPr>
            <a:r>
              <a:rPr lang="en-US" sz="1600" dirty="0">
                <a:latin typeface="Calibri"/>
                <a:ea typeface="+mn-ea"/>
              </a:rPr>
              <a:t>CCC Information Services</a:t>
            </a:r>
          </a:p>
          <a:p>
            <a:pPr eaLnBrk="1" fontAlgn="auto" hangingPunct="1">
              <a:spcBef>
                <a:spcPts val="0"/>
              </a:spcBef>
              <a:spcAft>
                <a:spcPts val="0"/>
              </a:spcAft>
              <a:defRPr/>
            </a:pPr>
            <a:r>
              <a:rPr lang="en-US" sz="1600" dirty="0">
                <a:latin typeface="Calibri"/>
                <a:ea typeface="+mn-ea"/>
              </a:rPr>
              <a:t>ChemSpec</a:t>
            </a:r>
          </a:p>
          <a:p>
            <a:pPr eaLnBrk="1" fontAlgn="auto" hangingPunct="1">
              <a:spcBef>
                <a:spcPts val="0"/>
              </a:spcBef>
              <a:spcAft>
                <a:spcPts val="0"/>
              </a:spcAft>
              <a:defRPr/>
            </a:pPr>
            <a:r>
              <a:rPr lang="en-US" sz="1600" dirty="0">
                <a:latin typeface="Calibri"/>
                <a:ea typeface="+mn-ea"/>
              </a:rPr>
              <a:t>Chief Automotive Technologies</a:t>
            </a:r>
          </a:p>
          <a:p>
            <a:pPr eaLnBrk="1" fontAlgn="auto" hangingPunct="1">
              <a:spcBef>
                <a:spcPts val="0"/>
              </a:spcBef>
              <a:spcAft>
                <a:spcPts val="0"/>
              </a:spcAft>
              <a:defRPr/>
            </a:pPr>
            <a:endParaRPr lang="en-US" sz="1400" dirty="0">
              <a:solidFill>
                <a:prstClr val="white"/>
              </a:solidFill>
              <a:latin typeface="Calibri"/>
              <a:ea typeface="+mn-ea"/>
            </a:endParaRPr>
          </a:p>
          <a:p>
            <a:pPr eaLnBrk="1" fontAlgn="auto" hangingPunct="1">
              <a:spcBef>
                <a:spcPts val="0"/>
              </a:spcBef>
              <a:spcAft>
                <a:spcPts val="0"/>
              </a:spcAft>
              <a:defRPr/>
            </a:pPr>
            <a:endParaRPr lang="en-US" dirty="0">
              <a:solidFill>
                <a:prstClr val="white"/>
              </a:solidFill>
              <a:latin typeface="Calibri"/>
              <a:ea typeface="+mn-ea"/>
            </a:endParaRPr>
          </a:p>
        </p:txBody>
      </p:sp>
      <p:pic>
        <p:nvPicPr>
          <p:cNvPr id="35852"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71800" y="3392488"/>
            <a:ext cx="2709863" cy="332422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Coyote Vision Group</a:t>
            </a:r>
          </a:p>
          <a:p>
            <a:pPr eaLnBrk="1" fontAlgn="auto" hangingPunct="1">
              <a:spcBef>
                <a:spcPts val="0"/>
              </a:spcBef>
              <a:spcAft>
                <a:spcPts val="0"/>
              </a:spcAft>
              <a:defRPr/>
            </a:pPr>
            <a:r>
              <a:rPr lang="en-US" sz="1600" dirty="0">
                <a:latin typeface="Calibri"/>
                <a:ea typeface="+mn-ea"/>
              </a:rPr>
              <a:t>     Square One Systems</a:t>
            </a:r>
          </a:p>
          <a:p>
            <a:pPr eaLnBrk="1" fontAlgn="auto" hangingPunct="1">
              <a:spcBef>
                <a:spcPts val="0"/>
              </a:spcBef>
              <a:spcAft>
                <a:spcPts val="0"/>
              </a:spcAft>
              <a:defRPr/>
            </a:pPr>
            <a:r>
              <a:rPr lang="en-US" sz="1600" dirty="0">
                <a:latin typeface="Calibri"/>
                <a:ea typeface="+mn-ea"/>
              </a:rPr>
              <a:t>CSi Complete &amp; TenPoint </a:t>
            </a:r>
          </a:p>
          <a:p>
            <a:pPr eaLnBrk="1" fontAlgn="auto" hangingPunct="1">
              <a:spcBef>
                <a:spcPts val="0"/>
              </a:spcBef>
              <a:spcAft>
                <a:spcPts val="0"/>
              </a:spcAft>
              <a:defRPr/>
            </a:pPr>
            <a:r>
              <a:rPr lang="en-US" sz="1600" dirty="0">
                <a:latin typeface="Calibri"/>
                <a:ea typeface="+mn-ea"/>
              </a:rPr>
              <a:t>     Insurance Solutions</a:t>
            </a:r>
          </a:p>
          <a:p>
            <a:pPr eaLnBrk="1" fontAlgn="auto" hangingPunct="1">
              <a:spcBef>
                <a:spcPts val="0"/>
              </a:spcBef>
              <a:spcAft>
                <a:spcPts val="0"/>
              </a:spcAft>
              <a:defRPr/>
            </a:pPr>
            <a:r>
              <a:rPr lang="en-US" sz="1600" dirty="0">
                <a:latin typeface="Calibri"/>
                <a:ea typeface="+mn-ea"/>
              </a:rPr>
              <a:t>Enterprise Rent-A-Car	</a:t>
            </a:r>
          </a:p>
          <a:p>
            <a:pPr eaLnBrk="1" fontAlgn="auto" hangingPunct="1">
              <a:spcBef>
                <a:spcPts val="0"/>
              </a:spcBef>
              <a:spcAft>
                <a:spcPts val="0"/>
              </a:spcAft>
              <a:defRPr/>
            </a:pPr>
            <a:r>
              <a:rPr lang="en-US" sz="1600" dirty="0">
                <a:latin typeface="Calibri"/>
                <a:ea typeface="+mn-ea"/>
              </a:rPr>
              <a:t>Ford Customer Service</a:t>
            </a:r>
          </a:p>
          <a:p>
            <a:pPr eaLnBrk="1" fontAlgn="auto" hangingPunct="1">
              <a:spcBef>
                <a:spcPts val="0"/>
              </a:spcBef>
              <a:spcAft>
                <a:spcPts val="0"/>
              </a:spcAft>
              <a:defRPr/>
            </a:pPr>
            <a:r>
              <a:rPr lang="en-US" sz="1600" dirty="0">
                <a:latin typeface="Calibri"/>
                <a:ea typeface="+mn-ea"/>
              </a:rPr>
              <a:t>General Motors – </a:t>
            </a:r>
          </a:p>
          <a:p>
            <a:pPr eaLnBrk="1" fontAlgn="auto" hangingPunct="1">
              <a:spcBef>
                <a:spcPts val="0"/>
              </a:spcBef>
              <a:spcAft>
                <a:spcPts val="0"/>
              </a:spcAft>
              <a:defRPr/>
            </a:pPr>
            <a:r>
              <a:rPr lang="en-US" sz="1600" dirty="0">
                <a:latin typeface="Calibri"/>
                <a:ea typeface="+mn-ea"/>
              </a:rPr>
              <a:t>     Customer Care &amp; Aftersales</a:t>
            </a:r>
          </a:p>
          <a:p>
            <a:pPr eaLnBrk="1" fontAlgn="auto" hangingPunct="1">
              <a:spcBef>
                <a:spcPts val="0"/>
              </a:spcBef>
              <a:spcAft>
                <a:spcPts val="0"/>
              </a:spcAft>
              <a:defRPr/>
            </a:pPr>
            <a:r>
              <a:rPr lang="en-US" sz="1600" dirty="0">
                <a:latin typeface="Calibri"/>
                <a:ea typeface="+mn-ea"/>
              </a:rPr>
              <a:t>ITW Evercoat</a:t>
            </a:r>
          </a:p>
          <a:p>
            <a:pPr eaLnBrk="1" fontAlgn="auto" hangingPunct="1">
              <a:spcBef>
                <a:spcPts val="0"/>
              </a:spcBef>
              <a:spcAft>
                <a:spcPts val="0"/>
              </a:spcAft>
              <a:defRPr/>
            </a:pPr>
            <a:r>
              <a:rPr lang="en-US" sz="1600" dirty="0">
                <a:latin typeface="Calibri"/>
                <a:ea typeface="+mn-ea"/>
              </a:rPr>
              <a:t>Kent Automotive</a:t>
            </a:r>
          </a:p>
          <a:p>
            <a:pPr eaLnBrk="1" fontAlgn="auto" hangingPunct="1">
              <a:spcBef>
                <a:spcPts val="0"/>
              </a:spcBef>
              <a:spcAft>
                <a:spcPts val="0"/>
              </a:spcAft>
              <a:defRPr/>
            </a:pPr>
            <a:r>
              <a:rPr lang="en-US" sz="1600" dirty="0">
                <a:latin typeface="Calibri"/>
                <a:ea typeface="+mn-ea"/>
              </a:rPr>
              <a:t>LKQ / Keystone</a:t>
            </a:r>
          </a:p>
          <a:p>
            <a:pPr eaLnBrk="1" fontAlgn="auto" hangingPunct="1">
              <a:spcBef>
                <a:spcPts val="0"/>
              </a:spcBef>
              <a:spcAft>
                <a:spcPts val="0"/>
              </a:spcAft>
              <a:defRPr/>
            </a:pPr>
            <a:r>
              <a:rPr lang="en-US" sz="1600" dirty="0">
                <a:latin typeface="Calibri"/>
                <a:ea typeface="+mn-ea"/>
              </a:rPr>
              <a:t>Lord Corporation </a:t>
            </a:r>
          </a:p>
          <a:p>
            <a:pPr eaLnBrk="1" fontAlgn="auto" hangingPunct="1">
              <a:spcBef>
                <a:spcPts val="0"/>
              </a:spcBef>
              <a:spcAft>
                <a:spcPts val="0"/>
              </a:spcAft>
              <a:defRPr/>
            </a:pPr>
            <a:endParaRPr lang="en-US" dirty="0">
              <a:solidFill>
                <a:prstClr val="white"/>
              </a:solidFill>
              <a:latin typeface="Calibri"/>
              <a:ea typeface="+mn-ea"/>
            </a:endParaRPr>
          </a:p>
        </p:txBody>
      </p:sp>
      <p:sp>
        <p:nvSpPr>
          <p:cNvPr id="26" name="TextBox 25"/>
          <p:cNvSpPr txBox="1"/>
          <p:nvPr/>
        </p:nvSpPr>
        <p:spPr>
          <a:xfrm>
            <a:off x="5757863" y="3363913"/>
            <a:ext cx="3386137" cy="3570287"/>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Matrix Electronic Measuring</a:t>
            </a:r>
          </a:p>
          <a:p>
            <a:pPr eaLnBrk="1" fontAlgn="auto" hangingPunct="1">
              <a:spcBef>
                <a:spcPts val="0"/>
              </a:spcBef>
              <a:spcAft>
                <a:spcPts val="0"/>
              </a:spcAft>
              <a:defRPr/>
            </a:pPr>
            <a:r>
              <a:rPr lang="en-US" sz="1600" dirty="0">
                <a:latin typeface="Calibri"/>
                <a:ea typeface="+mn-ea"/>
              </a:rPr>
              <a:t>Matrix System Automotive Finishes</a:t>
            </a:r>
          </a:p>
          <a:p>
            <a:pPr eaLnBrk="1" fontAlgn="auto" hangingPunct="1">
              <a:spcBef>
                <a:spcPts val="0"/>
              </a:spcBef>
              <a:spcAft>
                <a:spcPts val="0"/>
              </a:spcAft>
              <a:defRPr/>
            </a:pPr>
            <a:r>
              <a:rPr lang="en-US" sz="1600" dirty="0">
                <a:latin typeface="Calibri"/>
                <a:ea typeface="+mn-ea"/>
              </a:rPr>
              <a:t>Mitchell International</a:t>
            </a:r>
          </a:p>
          <a:p>
            <a:pPr eaLnBrk="1" fontAlgn="auto" hangingPunct="1">
              <a:spcBef>
                <a:spcPts val="0"/>
              </a:spcBef>
              <a:spcAft>
                <a:spcPts val="0"/>
              </a:spcAft>
              <a:defRPr/>
            </a:pPr>
            <a:r>
              <a:rPr lang="en-US" sz="1600" dirty="0">
                <a:latin typeface="Calibri"/>
                <a:ea typeface="+mn-ea"/>
              </a:rPr>
              <a:t>National Coatings</a:t>
            </a:r>
          </a:p>
          <a:p>
            <a:pPr eaLnBrk="1" fontAlgn="auto" hangingPunct="1">
              <a:spcBef>
                <a:spcPts val="0"/>
              </a:spcBef>
              <a:spcAft>
                <a:spcPts val="0"/>
              </a:spcAft>
              <a:defRPr/>
            </a:pPr>
            <a:r>
              <a:rPr lang="en-US" sz="1600" dirty="0">
                <a:latin typeface="Calibri"/>
                <a:ea typeface="+mn-ea"/>
              </a:rPr>
              <a:t>Norton Saint-Gobain</a:t>
            </a:r>
          </a:p>
          <a:p>
            <a:pPr eaLnBrk="1" fontAlgn="auto" hangingPunct="1">
              <a:spcBef>
                <a:spcPts val="0"/>
              </a:spcBef>
              <a:spcAft>
                <a:spcPts val="0"/>
              </a:spcAft>
              <a:defRPr/>
            </a:pPr>
            <a:r>
              <a:rPr lang="en-US" sz="1600" dirty="0">
                <a:latin typeface="Calibri"/>
                <a:ea typeface="+mn-ea"/>
              </a:rPr>
              <a:t>Paint, Body &amp; Equipment Distributors, </a:t>
            </a:r>
          </a:p>
          <a:p>
            <a:pPr eaLnBrk="1" fontAlgn="auto" hangingPunct="1">
              <a:spcBef>
                <a:spcPts val="0"/>
              </a:spcBef>
              <a:spcAft>
                <a:spcPts val="0"/>
              </a:spcAft>
              <a:defRPr/>
            </a:pPr>
            <a:r>
              <a:rPr lang="en-US" sz="1600" dirty="0">
                <a:latin typeface="Calibri"/>
                <a:ea typeface="+mn-ea"/>
              </a:rPr>
              <a:t>     a segment of AAIA</a:t>
            </a:r>
          </a:p>
          <a:p>
            <a:pPr eaLnBrk="1" fontAlgn="auto" hangingPunct="1">
              <a:spcBef>
                <a:spcPts val="0"/>
              </a:spcBef>
              <a:spcAft>
                <a:spcPts val="0"/>
              </a:spcAft>
              <a:defRPr/>
            </a:pPr>
            <a:r>
              <a:rPr lang="en-US" sz="1600" dirty="0">
                <a:latin typeface="Calibri"/>
                <a:ea typeface="+mn-ea"/>
              </a:rPr>
              <a:t>Parts Trader</a:t>
            </a:r>
          </a:p>
          <a:p>
            <a:pPr eaLnBrk="1" fontAlgn="auto" hangingPunct="1">
              <a:spcBef>
                <a:spcPts val="0"/>
              </a:spcBef>
              <a:spcAft>
                <a:spcPts val="0"/>
              </a:spcAft>
              <a:defRPr/>
            </a:pPr>
            <a:r>
              <a:rPr lang="en-US" sz="1600" dirty="0">
                <a:latin typeface="Calibri"/>
                <a:ea typeface="+mn-ea"/>
              </a:rPr>
              <a:t>Sherwin-Williams Automotive Finishes</a:t>
            </a:r>
          </a:p>
          <a:p>
            <a:pPr eaLnBrk="1" fontAlgn="auto" hangingPunct="1">
              <a:spcBef>
                <a:spcPts val="0"/>
              </a:spcBef>
              <a:spcAft>
                <a:spcPts val="0"/>
              </a:spcAft>
              <a:defRPr/>
            </a:pPr>
            <a:r>
              <a:rPr lang="en-US" sz="1600" dirty="0">
                <a:latin typeface="Calibri"/>
                <a:ea typeface="+mn-ea"/>
              </a:rPr>
              <a:t>State Farm Insurance</a:t>
            </a:r>
          </a:p>
          <a:p>
            <a:pPr eaLnBrk="1" fontAlgn="auto" hangingPunct="1">
              <a:spcBef>
                <a:spcPts val="0"/>
              </a:spcBef>
              <a:spcAft>
                <a:spcPts val="0"/>
              </a:spcAft>
              <a:defRPr/>
            </a:pPr>
            <a:r>
              <a:rPr lang="en-US" sz="1600" dirty="0">
                <a:latin typeface="Calibri"/>
                <a:ea typeface="+mn-ea"/>
              </a:rPr>
              <a:t>Sterling Autobody Centers</a:t>
            </a:r>
          </a:p>
          <a:p>
            <a:pPr eaLnBrk="1" fontAlgn="auto" hangingPunct="1">
              <a:spcBef>
                <a:spcPts val="0"/>
              </a:spcBef>
              <a:spcAft>
                <a:spcPts val="0"/>
              </a:spcAft>
              <a:defRPr/>
            </a:pPr>
            <a:r>
              <a:rPr lang="en-US" sz="1600" dirty="0">
                <a:latin typeface="Calibri"/>
                <a:ea typeface="+mn-ea"/>
              </a:rPr>
              <a:t>Toyota Motor Sales, USA </a:t>
            </a:r>
          </a:p>
          <a:p>
            <a:pPr eaLnBrk="1" fontAlgn="auto" hangingPunct="1">
              <a:spcBef>
                <a:spcPts val="0"/>
              </a:spcBef>
              <a:spcAft>
                <a:spcPts val="0"/>
              </a:spcAft>
              <a:defRPr/>
            </a:pPr>
            <a:r>
              <a:rPr lang="en-US" sz="1600" dirty="0">
                <a:latin typeface="Calibri"/>
                <a:ea typeface="+mn-ea"/>
              </a:rPr>
              <a:t>United Recyclers Group</a:t>
            </a:r>
          </a:p>
          <a:p>
            <a:pPr eaLnBrk="1" fontAlgn="auto" hangingPunct="1">
              <a:spcBef>
                <a:spcPts val="0"/>
              </a:spcBef>
              <a:spcAft>
                <a:spcPts val="0"/>
              </a:spcAft>
              <a:defRPr/>
            </a:pPr>
            <a:endParaRPr lang="en-US" dirty="0">
              <a:solidFill>
                <a:prstClr val="white"/>
              </a:solidFill>
              <a:latin typeface="Calibri"/>
              <a:ea typeface="+mn-ea"/>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1763"/>
            <a:ext cx="9144000" cy="82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0724"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26"/>
          <p:cNvSpPr>
            <a:spLocks noGrp="1" noChangeArrowheads="1"/>
          </p:cNvSpPr>
          <p:nvPr>
            <p:ph type="ctrTitle" idx="4294967295"/>
          </p:nvPr>
        </p:nvSpPr>
        <p:spPr>
          <a:xfrm>
            <a:off x="0" y="5205413"/>
            <a:ext cx="9144000" cy="1143000"/>
          </a:xfrm>
        </p:spPr>
        <p:txBody>
          <a:bodyPr/>
          <a:lstStyle/>
          <a:p>
            <a:pPr algn="ctr" eaLnBrk="1" hangingPunct="1"/>
            <a:r>
              <a:rPr lang="en-US" sz="4000" b="1" smtClean="0">
                <a:solidFill>
                  <a:schemeClr val="tx1"/>
                </a:solidFill>
                <a:latin typeface="Arial" charset="0"/>
              </a:rPr>
              <a:t>Welcome to Las Vegas</a:t>
            </a:r>
          </a:p>
        </p:txBody>
      </p:sp>
    </p:spTree>
    <p:custDataLst>
      <p:tags r:id="rId1"/>
    </p:custData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8916"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Agenda   </a:t>
            </a:r>
            <a:endParaRPr lang="en-US" sz="3600" dirty="0">
              <a:solidFill>
                <a:srgbClr val="FFFFFF"/>
              </a:solidFill>
              <a:effectLst>
                <a:outerShdw blurRad="38100" dist="38100" dir="2700000" algn="tl">
                  <a:srgbClr val="000000"/>
                </a:outerShdw>
              </a:effectLst>
              <a:latin typeface="Arial" pitchFamily="34" charset="0"/>
            </a:endParaRPr>
          </a:p>
        </p:txBody>
      </p:sp>
      <p:pic>
        <p:nvPicPr>
          <p:cNvPr id="38920" name="Picture 8" descr="C:\Users\AA0J\AppData\Local\Microsoft\Windows\Temporary Internet Files\Content.IE5\BH2QPQAU\MC9004349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42" y="701793"/>
            <a:ext cx="2545903" cy="2545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Rectangle 1027"/>
          <p:cNvSpPr>
            <a:spLocks noGrp="1" noChangeArrowheads="1"/>
          </p:cNvSpPr>
          <p:nvPr>
            <p:ph type="subTitle" idx="4294967295"/>
          </p:nvPr>
        </p:nvSpPr>
        <p:spPr>
          <a:xfrm>
            <a:off x="3873011" y="1953938"/>
            <a:ext cx="4388120" cy="2587516"/>
          </a:xfrm>
        </p:spPr>
        <p:txBody>
          <a:bodyPr/>
          <a:lstStyle/>
          <a:p>
            <a:pPr marL="0" indent="0" eaLnBrk="1" hangingPunct="1">
              <a:lnSpc>
                <a:spcPct val="150000"/>
              </a:lnSpc>
              <a:spcBef>
                <a:spcPts val="0"/>
              </a:spcBef>
              <a:spcAft>
                <a:spcPts val="0"/>
              </a:spcAft>
              <a:buClr>
                <a:schemeClr val="tx1"/>
              </a:buClr>
              <a:buNone/>
              <a:defRPr/>
            </a:pPr>
            <a:r>
              <a:rPr lang="en-US" sz="5400" dirty="0" smtClean="0">
                <a:solidFill>
                  <a:srgbClr val="FFFFFF"/>
                </a:solidFill>
                <a:effectLst>
                  <a:outerShdw blurRad="38100" dist="38100" dir="2700000" algn="tl">
                    <a:srgbClr val="000000"/>
                  </a:outerShdw>
                </a:effectLst>
                <a:latin typeface="Arial" pitchFamily="34" charset="0"/>
              </a:rPr>
              <a:t>Wednesday</a:t>
            </a:r>
          </a:p>
          <a:p>
            <a:pPr marL="0" indent="0" eaLnBrk="1" hangingPunct="1">
              <a:lnSpc>
                <a:spcPct val="150000"/>
              </a:lnSpc>
              <a:spcBef>
                <a:spcPts val="0"/>
              </a:spcBef>
              <a:spcAft>
                <a:spcPts val="0"/>
              </a:spcAft>
              <a:buClr>
                <a:schemeClr val="tx1"/>
              </a:buClr>
              <a:buNone/>
              <a:defRPr/>
            </a:pPr>
            <a:r>
              <a:rPr lang="en-US" sz="5400" u="sng" dirty="0" smtClean="0">
                <a:solidFill>
                  <a:srgbClr val="FFFFFF"/>
                </a:solidFill>
                <a:effectLst>
                  <a:outerShdw blurRad="38100" dist="38100" dir="2700000" algn="tl">
                    <a:srgbClr val="000000"/>
                  </a:outerShdw>
                </a:effectLst>
                <a:latin typeface="Arial" pitchFamily="34" charset="0"/>
              </a:rPr>
              <a:t>Thursday</a:t>
            </a:r>
            <a:endParaRPr lang="en-US" sz="5400" u="sng" dirty="0">
              <a:solidFill>
                <a:srgbClr val="FFFFFF"/>
              </a:solidFill>
              <a:effectLst>
                <a:outerShdw blurRad="38100" dist="38100" dir="2700000" algn="tl">
                  <a:srgbClr val="000000"/>
                </a:outerShdw>
              </a:effectLst>
              <a:latin typeface="Arial"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41987"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pic>
        <p:nvPicPr>
          <p:cNvPr id="7" name="Picture 4" descr="how to rf card_new.png"/>
          <p:cNvPicPr>
            <a:picLocks noChangeAspect="1"/>
          </p:cNvPicPr>
          <p:nvPr/>
        </p:nvPicPr>
        <p:blipFill>
          <a:blip r:embed="rId4" cstate="print"/>
          <a:srcRect/>
          <a:stretch>
            <a:fillRect/>
          </a:stretch>
        </p:blipFill>
        <p:spPr bwMode="auto">
          <a:xfrm>
            <a:off x="2871952" y="722586"/>
            <a:ext cx="2743200" cy="42606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43011"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
        <p:nvSpPr>
          <p:cNvPr id="43013" name="TextBox 6"/>
          <p:cNvSpPr txBox="1">
            <a:spLocks noChangeArrowheads="1"/>
          </p:cNvSpPr>
          <p:nvPr/>
        </p:nvSpPr>
        <p:spPr bwMode="auto">
          <a:xfrm>
            <a:off x="871538" y="882650"/>
            <a:ext cx="70104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120000"/>
              </a:lnSpc>
              <a:spcBef>
                <a:spcPts val="600"/>
              </a:spcBef>
              <a:buClr>
                <a:schemeClr val="tx1"/>
              </a:buClr>
              <a:buSzPct val="100000"/>
              <a:buFont typeface="Times New Roman" pitchFamily="18" charset="0"/>
              <a:buAutoNum type="arabicPeriod"/>
            </a:pPr>
            <a:r>
              <a:rPr kumimoji="1" lang="en-CA" sz="2800">
                <a:latin typeface="Arial" charset="0"/>
              </a:rPr>
              <a:t>Image of the keypad in the corner</a:t>
            </a:r>
          </a:p>
          <a:p>
            <a:pPr>
              <a:lnSpc>
                <a:spcPct val="120000"/>
              </a:lnSpc>
              <a:spcBef>
                <a:spcPts val="600"/>
              </a:spcBef>
              <a:buClr>
                <a:schemeClr val="tx1"/>
              </a:buClr>
              <a:buSzPct val="100000"/>
              <a:buFont typeface="Times New Roman" pitchFamily="18" charset="0"/>
              <a:buAutoNum type="arabicPeriod"/>
            </a:pPr>
            <a:r>
              <a:rPr kumimoji="1" lang="en-CA" sz="2800">
                <a:latin typeface="Arial" charset="0"/>
              </a:rPr>
              <a:t>Press the appropriate number / letter </a:t>
            </a:r>
          </a:p>
          <a:p>
            <a:pPr>
              <a:lnSpc>
                <a:spcPct val="120000"/>
              </a:lnSpc>
              <a:spcBef>
                <a:spcPts val="600"/>
              </a:spcBef>
              <a:buClr>
                <a:schemeClr val="tx1"/>
              </a:buClr>
              <a:buSzPct val="100000"/>
              <a:buFont typeface="Times New Roman" pitchFamily="18" charset="0"/>
              <a:buAutoNum type="arabicPeriod"/>
            </a:pPr>
            <a:r>
              <a:rPr kumimoji="1" lang="en-CA" sz="2800">
                <a:latin typeface="Arial" charset="0"/>
              </a:rPr>
              <a:t>Your first answer will power on the keypad and send your response.</a:t>
            </a:r>
          </a:p>
          <a:p>
            <a:pPr>
              <a:lnSpc>
                <a:spcPct val="120000"/>
              </a:lnSpc>
              <a:spcBef>
                <a:spcPts val="600"/>
              </a:spcBef>
              <a:buClr>
                <a:schemeClr val="tx1"/>
              </a:buClr>
              <a:buSzPct val="100000"/>
              <a:buFont typeface="Times New Roman" pitchFamily="18" charset="0"/>
              <a:buAutoNum type="arabicPeriod"/>
            </a:pPr>
            <a:r>
              <a:rPr kumimoji="1" lang="en-CA" sz="2800">
                <a:latin typeface="Arial" charset="0"/>
              </a:rPr>
              <a:t>Change your response as many times as you want, only last entry is recorded.</a:t>
            </a:r>
          </a:p>
          <a:p>
            <a:pPr>
              <a:lnSpc>
                <a:spcPct val="120000"/>
              </a:lnSpc>
              <a:spcBef>
                <a:spcPts val="600"/>
              </a:spcBef>
              <a:buClr>
                <a:schemeClr val="tx1"/>
              </a:buClr>
              <a:buSzPct val="100000"/>
              <a:buFont typeface="Times New Roman" pitchFamily="18" charset="0"/>
              <a:buAutoNum type="arabicPeriod"/>
            </a:pPr>
            <a:r>
              <a:rPr kumimoji="1" lang="en-CA" sz="2800">
                <a:latin typeface="Arial" charset="0"/>
              </a:rPr>
              <a:t>All responses are anonymous.</a:t>
            </a:r>
          </a:p>
        </p:txBody>
      </p:sp>
      <p:pic>
        <p:nvPicPr>
          <p:cNvPr id="7" name="Picture 6"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txBox="1">
            <a:spLocks noChangeArrowheads="1"/>
          </p:cNvSpPr>
          <p:nvPr/>
        </p:nvSpPr>
        <p:spPr bwMode="auto">
          <a:xfrm>
            <a:off x="387350" y="782638"/>
            <a:ext cx="8464550" cy="12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kumimoji="1" lang="en-US" sz="3200" dirty="0" smtClean="0">
                <a:latin typeface="Arial" charset="0"/>
              </a:rPr>
              <a:t>If the term HFO1234YF comes up as a topic at the dinner table what would you do?</a:t>
            </a:r>
            <a:endParaRPr kumimoji="1" lang="en-US" sz="3200" dirty="0">
              <a:latin typeface="Arial" charset="0"/>
            </a:endParaRPr>
          </a:p>
        </p:txBody>
      </p:sp>
      <p:sp>
        <p:nvSpPr>
          <p:cNvPr id="75781" name="Rectangle 3"/>
          <p:cNvSpPr txBox="1">
            <a:spLocks noChangeArrowheads="1"/>
          </p:cNvSpPr>
          <p:nvPr/>
        </p:nvSpPr>
        <p:spPr bwMode="auto">
          <a:xfrm>
            <a:off x="520262" y="1986455"/>
            <a:ext cx="7987123" cy="35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42950" indent="-7429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ts val="600"/>
              </a:spcBef>
              <a:spcAft>
                <a:spcPts val="600"/>
              </a:spcAft>
              <a:buClr>
                <a:schemeClr val="tx1"/>
              </a:buClr>
              <a:buSzPct val="100000"/>
              <a:buFont typeface="Times New Roman" pitchFamily="18" charset="0"/>
              <a:buAutoNum type="alphaUcPeriod"/>
            </a:pPr>
            <a:r>
              <a:rPr kumimoji="1" lang="en-US" sz="3000" dirty="0" smtClean="0">
                <a:latin typeface="Arial" charset="0"/>
              </a:rPr>
              <a:t>Say, I am happy with my cable company</a:t>
            </a:r>
          </a:p>
          <a:p>
            <a:pPr eaLnBrk="1" hangingPunct="1">
              <a:spcBef>
                <a:spcPts val="600"/>
              </a:spcBef>
              <a:spcAft>
                <a:spcPts val="600"/>
              </a:spcAft>
              <a:buClr>
                <a:schemeClr val="tx1"/>
              </a:buClr>
              <a:buSzPct val="100000"/>
              <a:buFont typeface="Times New Roman" pitchFamily="18" charset="0"/>
              <a:buAutoNum type="alphaUcPeriod"/>
            </a:pPr>
            <a:r>
              <a:rPr kumimoji="1" lang="en-US" sz="3000" dirty="0" smtClean="0">
                <a:latin typeface="Arial" charset="0"/>
              </a:rPr>
              <a:t>Say, you don’t know anything about Health Care.</a:t>
            </a:r>
          </a:p>
          <a:p>
            <a:pPr eaLnBrk="1" hangingPunct="1">
              <a:spcBef>
                <a:spcPts val="600"/>
              </a:spcBef>
              <a:spcAft>
                <a:spcPts val="600"/>
              </a:spcAft>
              <a:buClr>
                <a:schemeClr val="tx1"/>
              </a:buClr>
              <a:buSzPct val="100000"/>
              <a:buFont typeface="Times New Roman" pitchFamily="18" charset="0"/>
              <a:buAutoNum type="alphaUcPeriod"/>
            </a:pPr>
            <a:r>
              <a:rPr kumimoji="1" lang="en-US" sz="3000" dirty="0" smtClean="0">
                <a:latin typeface="Arial" charset="0"/>
              </a:rPr>
              <a:t>Change the subject quick because somebody wants to talk about auto AC Refrigerants. </a:t>
            </a:r>
          </a:p>
          <a:p>
            <a:pPr eaLnBrk="1" hangingPunct="1">
              <a:spcBef>
                <a:spcPct val="20000"/>
              </a:spcBef>
              <a:buClr>
                <a:schemeClr val="tx1"/>
              </a:buClr>
              <a:buSzPct val="100000"/>
              <a:buFont typeface="Times New Roman" pitchFamily="18" charset="0"/>
              <a:buAutoNum type="alphaUcPeriod"/>
            </a:pPr>
            <a:endParaRPr kumimoji="1" lang="en-US" sz="3200" dirty="0" smtClean="0">
              <a:latin typeface="Arial" charset="0"/>
            </a:endParaRPr>
          </a:p>
          <a:p>
            <a:pPr marL="0" indent="0" eaLnBrk="1" hangingPunct="1">
              <a:spcBef>
                <a:spcPct val="20000"/>
              </a:spcBef>
              <a:buClr>
                <a:schemeClr val="tx1"/>
              </a:buClr>
              <a:buSzPct val="100000"/>
            </a:pPr>
            <a:r>
              <a:rPr kumimoji="1" lang="en-US" sz="3200" dirty="0" smtClean="0">
                <a:latin typeface="Arial" charset="0"/>
              </a:rPr>
              <a:t> </a:t>
            </a:r>
            <a:endParaRPr kumimoji="1" lang="en-US" sz="3200" dirty="0">
              <a:latin typeface="Arial" charset="0"/>
            </a:endParaRPr>
          </a:p>
          <a:p>
            <a:pPr eaLnBrk="1" hangingPunct="1">
              <a:spcBef>
                <a:spcPct val="20000"/>
              </a:spcBef>
              <a:buClr>
                <a:schemeClr val="tx1"/>
              </a:buClr>
              <a:buSzPct val="100000"/>
              <a:buFont typeface="Times New Roman" pitchFamily="18" charset="0"/>
              <a:buAutoNum type="alphaUcPeriod"/>
            </a:pPr>
            <a:endParaRPr kumimoji="1" lang="en-US" sz="3200" dirty="0">
              <a:latin typeface="Arial" charset="0"/>
            </a:endParaRPr>
          </a:p>
        </p:txBody>
      </p:sp>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Tree>
    <p:custDataLst>
      <p:tags r:id="rId1"/>
    </p:custDataLst>
    <p:extLst>
      <p:ext uri="{BB962C8B-B14F-4D97-AF65-F5344CB8AC3E}">
        <p14:creationId xmlns:p14="http://schemas.microsoft.com/office/powerpoint/2010/main" val="371553918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
        <p:nvSpPr>
          <p:cNvPr id="2" name="Rectangle 1"/>
          <p:cNvSpPr/>
          <p:nvPr/>
        </p:nvSpPr>
        <p:spPr>
          <a:xfrm>
            <a:off x="346841" y="315310"/>
            <a:ext cx="8385939" cy="4678204"/>
          </a:xfrm>
          <a:prstGeom prst="rect">
            <a:avLst/>
          </a:prstGeom>
        </p:spPr>
        <p:txBody>
          <a:bodyPr wrap="square">
            <a:spAutoFit/>
          </a:bodyPr>
          <a:lstStyle/>
          <a:p>
            <a:r>
              <a:rPr lang="en-US" dirty="0"/>
              <a:t> </a:t>
            </a:r>
          </a:p>
          <a:p>
            <a:r>
              <a:rPr lang="en-US" sz="2800" dirty="0"/>
              <a:t>Global Warming Potential </a:t>
            </a:r>
            <a:r>
              <a:rPr lang="en-US" sz="2800" dirty="0" smtClean="0"/>
              <a:t>(GWP) </a:t>
            </a:r>
            <a:r>
              <a:rPr lang="en-US" sz="2800" dirty="0"/>
              <a:t>scores for automotive refrigerants.</a:t>
            </a:r>
          </a:p>
          <a:p>
            <a:r>
              <a:rPr lang="en-US" sz="2800" dirty="0"/>
              <a:t> </a:t>
            </a:r>
          </a:p>
          <a:p>
            <a:r>
              <a:rPr lang="en-US" sz="2800" dirty="0" smtClean="0"/>
              <a:t>     R-12 - Freon</a:t>
            </a:r>
            <a:r>
              <a:rPr lang="en-US" sz="2800" baseline="30000" dirty="0" smtClean="0"/>
              <a:t>®</a:t>
            </a:r>
            <a:r>
              <a:rPr lang="en-US" sz="2800" dirty="0" smtClean="0"/>
              <a:t>  GWP </a:t>
            </a:r>
            <a:r>
              <a:rPr lang="en-US" sz="2800" dirty="0"/>
              <a:t>= 2,400</a:t>
            </a:r>
          </a:p>
          <a:p>
            <a:r>
              <a:rPr lang="en-US" sz="2800" dirty="0"/>
              <a:t> </a:t>
            </a:r>
          </a:p>
          <a:p>
            <a:r>
              <a:rPr lang="en-US" sz="2800" dirty="0" smtClean="0"/>
              <a:t>     R-134a - Suva</a:t>
            </a:r>
            <a:r>
              <a:rPr lang="en-US" sz="2800" baseline="30000" dirty="0" smtClean="0"/>
              <a:t>®</a:t>
            </a:r>
            <a:r>
              <a:rPr lang="en-US" sz="2800" dirty="0" smtClean="0"/>
              <a:t>  GWP </a:t>
            </a:r>
            <a:r>
              <a:rPr lang="en-US" sz="2800" dirty="0"/>
              <a:t>= 1,300</a:t>
            </a:r>
          </a:p>
          <a:p>
            <a:r>
              <a:rPr lang="en-US" sz="2800" dirty="0"/>
              <a:t> </a:t>
            </a:r>
          </a:p>
          <a:p>
            <a:r>
              <a:rPr lang="en-US" sz="2800" dirty="0" smtClean="0"/>
              <a:t>     R1234yf - </a:t>
            </a:r>
            <a:r>
              <a:rPr lang="en-US" sz="2800" dirty="0" err="1" smtClean="0"/>
              <a:t>Opteon</a:t>
            </a:r>
            <a:r>
              <a:rPr lang="en-US" sz="2800" baseline="30000" dirty="0" smtClean="0"/>
              <a:t>®</a:t>
            </a:r>
            <a:r>
              <a:rPr lang="en-US" sz="2800" dirty="0" smtClean="0"/>
              <a:t>  GWP </a:t>
            </a:r>
            <a:r>
              <a:rPr lang="en-US" sz="2800" dirty="0"/>
              <a:t>= </a:t>
            </a:r>
            <a:r>
              <a:rPr lang="en-US" sz="2800" dirty="0" smtClean="0"/>
              <a:t>4 </a:t>
            </a:r>
          </a:p>
          <a:p>
            <a:r>
              <a:rPr lang="en-US" sz="2800" dirty="0"/>
              <a:t> </a:t>
            </a:r>
          </a:p>
          <a:p>
            <a:r>
              <a:rPr lang="en-US" sz="2800" dirty="0" smtClean="0"/>
              <a:t>     R744  - CO2 (No Name yet)  GWP </a:t>
            </a:r>
            <a:r>
              <a:rPr lang="en-US" sz="2800" dirty="0"/>
              <a:t>= 1 </a:t>
            </a:r>
          </a:p>
        </p:txBody>
      </p:sp>
    </p:spTree>
    <p:custDataLst>
      <p:tags r:id="rId1"/>
    </p:custDataLst>
    <p:extLst>
      <p:ext uri="{BB962C8B-B14F-4D97-AF65-F5344CB8AC3E}">
        <p14:creationId xmlns:p14="http://schemas.microsoft.com/office/powerpoint/2010/main" val="315578393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txBox="1">
            <a:spLocks noChangeArrowheads="1"/>
          </p:cNvSpPr>
          <p:nvPr/>
        </p:nvSpPr>
        <p:spPr bwMode="auto">
          <a:xfrm>
            <a:off x="387350" y="782638"/>
            <a:ext cx="8464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lang="en-US" sz="3200" dirty="0" smtClean="0"/>
              <a:t>A new type of equipment is required to </a:t>
            </a:r>
            <a:r>
              <a:rPr lang="en-US" sz="3200" dirty="0"/>
              <a:t>recover, recycle and recharge </a:t>
            </a:r>
            <a:r>
              <a:rPr lang="en-US" sz="3200" dirty="0" smtClean="0"/>
              <a:t>systems with R1234yf. </a:t>
            </a:r>
            <a:endParaRPr kumimoji="1" lang="en-US" sz="3200" dirty="0">
              <a:latin typeface="Arial" charset="0"/>
            </a:endParaRPr>
          </a:p>
        </p:txBody>
      </p:sp>
      <p:sp>
        <p:nvSpPr>
          <p:cNvPr id="75781" name="Rectangle 3"/>
          <p:cNvSpPr txBox="1">
            <a:spLocks noChangeArrowheads="1"/>
          </p:cNvSpPr>
          <p:nvPr/>
        </p:nvSpPr>
        <p:spPr bwMode="auto">
          <a:xfrm>
            <a:off x="957263" y="2794000"/>
            <a:ext cx="542766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42950" indent="-7429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True</a:t>
            </a:r>
          </a:p>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False  </a:t>
            </a:r>
            <a:endParaRPr kumimoji="1" lang="en-US" sz="3200" dirty="0">
              <a:latin typeface="Arial" charset="0"/>
            </a:endParaRPr>
          </a:p>
        </p:txBody>
      </p:sp>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Tree>
    <p:custDataLst>
      <p:tags r:id="rId1"/>
    </p:custDataLst>
    <p:extLst>
      <p:ext uri="{BB962C8B-B14F-4D97-AF65-F5344CB8AC3E}">
        <p14:creationId xmlns:p14="http://schemas.microsoft.com/office/powerpoint/2010/main" val="385020068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txBox="1">
            <a:spLocks noChangeArrowheads="1"/>
          </p:cNvSpPr>
          <p:nvPr/>
        </p:nvSpPr>
        <p:spPr bwMode="auto">
          <a:xfrm>
            <a:off x="387350" y="782638"/>
            <a:ext cx="765963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kumimoji="1" lang="en-US" sz="3200" dirty="0" smtClean="0">
                <a:latin typeface="Arial" charset="0"/>
              </a:rPr>
              <a:t>R1234YF is Flammable</a:t>
            </a:r>
            <a:endParaRPr kumimoji="1" lang="en-US" sz="3200" dirty="0">
              <a:latin typeface="Arial" charset="0"/>
            </a:endParaRPr>
          </a:p>
        </p:txBody>
      </p:sp>
      <p:sp>
        <p:nvSpPr>
          <p:cNvPr id="75781" name="Rectangle 3"/>
          <p:cNvSpPr txBox="1">
            <a:spLocks noChangeArrowheads="1"/>
          </p:cNvSpPr>
          <p:nvPr/>
        </p:nvSpPr>
        <p:spPr bwMode="auto">
          <a:xfrm>
            <a:off x="1335636" y="2181828"/>
            <a:ext cx="5427662" cy="257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42950" indent="-7429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True</a:t>
            </a:r>
            <a:endParaRPr kumimoji="1" lang="en-US" sz="3200" dirty="0">
              <a:latin typeface="Arial" charset="0"/>
            </a:endParaRPr>
          </a:p>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False</a:t>
            </a:r>
            <a:endParaRPr kumimoji="1" lang="en-US" sz="3200" dirty="0">
              <a:latin typeface="Arial" charset="0"/>
            </a:endParaRPr>
          </a:p>
        </p:txBody>
      </p:sp>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Tree>
    <p:custDataLst>
      <p:tags r:id="rId1"/>
    </p:custDataLst>
    <p:extLst>
      <p:ext uri="{BB962C8B-B14F-4D97-AF65-F5344CB8AC3E}">
        <p14:creationId xmlns:p14="http://schemas.microsoft.com/office/powerpoint/2010/main" val="340263021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3"/>
          <p:cNvSpPr txBox="1">
            <a:spLocks noChangeArrowheads="1"/>
          </p:cNvSpPr>
          <p:nvPr/>
        </p:nvSpPr>
        <p:spPr bwMode="auto">
          <a:xfrm>
            <a:off x="488731" y="646389"/>
            <a:ext cx="8403021" cy="668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42950" indent="-7429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indent="0" eaLnBrk="1" hangingPunct="1">
              <a:spcBef>
                <a:spcPct val="20000"/>
              </a:spcBef>
              <a:buClr>
                <a:schemeClr val="tx1"/>
              </a:buClr>
              <a:buSzPct val="100000"/>
            </a:pPr>
            <a:r>
              <a:rPr lang="en-US" sz="3000" dirty="0" smtClean="0"/>
              <a:t>True.  This has “</a:t>
            </a:r>
            <a:r>
              <a:rPr lang="en-US" sz="3000" dirty="0"/>
              <a:t>sparked” some debate within the vehicle manufacturing community. Several German vehicle manufactures are shunning R1234yf and are forging ahead with development of </a:t>
            </a:r>
            <a:r>
              <a:rPr lang="en-US" sz="3000" dirty="0" smtClean="0"/>
              <a:t>a CO2 refrigerant.</a:t>
            </a:r>
          </a:p>
          <a:p>
            <a:pPr marL="0" indent="0" eaLnBrk="1" hangingPunct="1">
              <a:spcBef>
                <a:spcPct val="20000"/>
              </a:spcBef>
              <a:buClr>
                <a:schemeClr val="tx1"/>
              </a:buClr>
              <a:buSzPct val="100000"/>
            </a:pPr>
            <a:r>
              <a:rPr lang="en-US" sz="3000" dirty="0" smtClean="0"/>
              <a:t>The challenge with R744 (CO2) is the very </a:t>
            </a:r>
            <a:r>
              <a:rPr lang="en-US" sz="3000" dirty="0"/>
              <a:t>high </a:t>
            </a:r>
            <a:r>
              <a:rPr lang="en-US" sz="3000" dirty="0" smtClean="0"/>
              <a:t>pressure.</a:t>
            </a:r>
          </a:p>
          <a:p>
            <a:pPr marL="0" indent="0" eaLnBrk="1" hangingPunct="1">
              <a:spcBef>
                <a:spcPct val="20000"/>
              </a:spcBef>
              <a:buClr>
                <a:schemeClr val="tx1"/>
              </a:buClr>
              <a:buSzPct val="100000"/>
            </a:pPr>
            <a:r>
              <a:rPr lang="en-US" sz="3000" dirty="0" smtClean="0"/>
              <a:t>(high </a:t>
            </a:r>
            <a:r>
              <a:rPr lang="en-US" sz="3000" dirty="0"/>
              <a:t>side pressures </a:t>
            </a:r>
            <a:r>
              <a:rPr lang="en-US" sz="3000" dirty="0" smtClean="0"/>
              <a:t>is 1,800 </a:t>
            </a:r>
            <a:r>
              <a:rPr lang="en-US" sz="3000" dirty="0"/>
              <a:t>psi or </a:t>
            </a:r>
            <a:r>
              <a:rPr lang="en-US" sz="3000" dirty="0" smtClean="0"/>
              <a:t>more)</a:t>
            </a:r>
            <a:endParaRPr kumimoji="1" lang="en-US" sz="3000" dirty="0">
              <a:latin typeface="Arial" charset="0"/>
            </a:endParaRPr>
          </a:p>
        </p:txBody>
      </p:sp>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Tree>
    <p:custDataLst>
      <p:tags r:id="rId1"/>
    </p:custDataLst>
    <p:extLst>
      <p:ext uri="{BB962C8B-B14F-4D97-AF65-F5344CB8AC3E}">
        <p14:creationId xmlns:p14="http://schemas.microsoft.com/office/powerpoint/2010/main" val="54547998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13112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4776788"/>
            <a:ext cx="9144000" cy="1250950"/>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sp>
        <p:nvSpPr>
          <p:cNvPr id="27652" name="Rectangle 1026"/>
          <p:cNvSpPr>
            <a:spLocks noGrp="1" noChangeArrowheads="1"/>
          </p:cNvSpPr>
          <p:nvPr>
            <p:ph type="ctrTitle" idx="4294967295"/>
          </p:nvPr>
        </p:nvSpPr>
        <p:spPr>
          <a:xfrm>
            <a:off x="0" y="3321050"/>
            <a:ext cx="9144000" cy="1143000"/>
          </a:xfrm>
        </p:spPr>
        <p:txBody>
          <a:bodyPr/>
          <a:lstStyle/>
          <a:p>
            <a:pPr algn="ctr" eaLnBrk="1" hangingPunct="1"/>
            <a:r>
              <a:rPr lang="en-US" sz="4000" b="1" smtClean="0">
                <a:solidFill>
                  <a:schemeClr val="tx1"/>
                </a:solidFill>
                <a:latin typeface="Arial" charset="0"/>
              </a:rPr>
              <a:t>Collision Industry Conference</a:t>
            </a:r>
          </a:p>
        </p:txBody>
      </p:sp>
      <p:sp>
        <p:nvSpPr>
          <p:cNvPr id="18435" name="Rectangle 1027"/>
          <p:cNvSpPr>
            <a:spLocks noGrp="1" noChangeArrowheads="1"/>
          </p:cNvSpPr>
          <p:nvPr>
            <p:ph type="subTitle" idx="4294967295"/>
          </p:nvPr>
        </p:nvSpPr>
        <p:spPr>
          <a:xfrm>
            <a:off x="0" y="4851400"/>
            <a:ext cx="9144000" cy="1316038"/>
          </a:xfrm>
        </p:spPr>
        <p:txBody>
          <a:bodyPr/>
          <a:lstStyle/>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latin typeface="Arial" pitchFamily="34" charset="0"/>
              </a:rPr>
              <a:t>November 2013</a:t>
            </a:r>
          </a:p>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latin typeface="Arial" pitchFamily="34" charset="0"/>
              </a:rPr>
              <a:t>Las Vegas Nevada</a:t>
            </a:r>
          </a:p>
        </p:txBody>
      </p:sp>
    </p:spTree>
    <p:custDataLst>
      <p:tags r:id="rId1"/>
    </p:custData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5779"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txBox="1">
            <a:spLocks noChangeArrowheads="1"/>
          </p:cNvSpPr>
          <p:nvPr/>
        </p:nvSpPr>
        <p:spPr bwMode="auto">
          <a:xfrm>
            <a:off x="387350" y="782638"/>
            <a:ext cx="8464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lang="en-US" sz="3200" dirty="0" smtClean="0"/>
              <a:t>Which manufacturer was the first to use R1234YF in </a:t>
            </a:r>
            <a:r>
              <a:rPr lang="en-US" sz="3200" dirty="0"/>
              <a:t>the US </a:t>
            </a:r>
            <a:r>
              <a:rPr lang="en-US" sz="3200" dirty="0" smtClean="0"/>
              <a:t>market?</a:t>
            </a:r>
            <a:endParaRPr kumimoji="1" lang="en-US" sz="3200" dirty="0">
              <a:latin typeface="Arial" charset="0"/>
            </a:endParaRPr>
          </a:p>
        </p:txBody>
      </p:sp>
      <p:sp>
        <p:nvSpPr>
          <p:cNvPr id="75781" name="Rectangle 3"/>
          <p:cNvSpPr txBox="1">
            <a:spLocks noChangeArrowheads="1"/>
          </p:cNvSpPr>
          <p:nvPr/>
        </p:nvSpPr>
        <p:spPr bwMode="auto">
          <a:xfrm>
            <a:off x="957263" y="2794000"/>
            <a:ext cx="542766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742950" indent="-74295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General Motors</a:t>
            </a:r>
          </a:p>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Mercedes</a:t>
            </a:r>
          </a:p>
          <a:p>
            <a:pPr eaLnBrk="1" hangingPunct="1">
              <a:spcBef>
                <a:spcPct val="20000"/>
              </a:spcBef>
              <a:buClr>
                <a:schemeClr val="tx1"/>
              </a:buClr>
              <a:buSzPct val="100000"/>
              <a:buFont typeface="Times New Roman" pitchFamily="18" charset="0"/>
              <a:buAutoNum type="alphaUcPeriod"/>
            </a:pPr>
            <a:r>
              <a:rPr kumimoji="1" lang="en-US" sz="3200" dirty="0" smtClean="0">
                <a:latin typeface="Arial" charset="0"/>
              </a:rPr>
              <a:t>Volvo</a:t>
            </a:r>
            <a:endParaRPr kumimoji="1" lang="en-US" sz="3200" dirty="0">
              <a:latin typeface="Arial" charset="0"/>
            </a:endParaRPr>
          </a:p>
        </p:txBody>
      </p:sp>
      <p:pic>
        <p:nvPicPr>
          <p:cNvPr id="8" name="Picture 7" descr="how to rf card_new.png"/>
          <p:cNvPicPr>
            <a:picLocks noChangeAspect="1"/>
          </p:cNvPicPr>
          <p:nvPr/>
        </p:nvPicPr>
        <p:blipFill>
          <a:blip r:embed="rId5"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Audience Response System</a:t>
            </a:r>
          </a:p>
        </p:txBody>
      </p:sp>
    </p:spTree>
    <p:custDataLst>
      <p:tags r:id="rId1"/>
    </p:custDataLst>
    <p:extLst>
      <p:ext uri="{BB962C8B-B14F-4D97-AF65-F5344CB8AC3E}">
        <p14:creationId xmlns:p14="http://schemas.microsoft.com/office/powerpoint/2010/main" val="230449874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6147"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Chairman Comments</a:t>
            </a:r>
          </a:p>
        </p:txBody>
      </p:sp>
      <p:sp>
        <p:nvSpPr>
          <p:cNvPr id="6149" name="Rectangle 2"/>
          <p:cNvSpPr txBox="1">
            <a:spLocks noChangeArrowheads="1"/>
          </p:cNvSpPr>
          <p:nvPr/>
        </p:nvSpPr>
        <p:spPr bwMode="auto">
          <a:xfrm>
            <a:off x="1109663" y="898525"/>
            <a:ext cx="67945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lnSpc>
                <a:spcPct val="150000"/>
              </a:lnSpc>
              <a:spcBef>
                <a:spcPct val="20000"/>
              </a:spcBef>
              <a:buClr>
                <a:schemeClr val="tx1"/>
              </a:buClr>
              <a:buSzPct val="100000"/>
              <a:buFont typeface="Arial" pitchFamily="34" charset="0"/>
              <a:buChar char="•"/>
            </a:pPr>
            <a:r>
              <a:rPr kumimoji="1" lang="en-US" sz="3200" dirty="0">
                <a:latin typeface="Arial" pitchFamily="34" charset="0"/>
              </a:rPr>
              <a:t>2013 Review</a:t>
            </a:r>
          </a:p>
          <a:p>
            <a:pPr eaLnBrk="1" hangingPunct="1">
              <a:lnSpc>
                <a:spcPct val="150000"/>
              </a:lnSpc>
              <a:spcBef>
                <a:spcPct val="20000"/>
              </a:spcBef>
              <a:buClr>
                <a:schemeClr val="tx1"/>
              </a:buClr>
              <a:buSzPct val="100000"/>
              <a:buFont typeface="Arial" pitchFamily="34" charset="0"/>
              <a:buChar char="•"/>
            </a:pPr>
            <a:r>
              <a:rPr kumimoji="1" lang="en-US" sz="3200" dirty="0" smtClean="0">
                <a:latin typeface="Arial" pitchFamily="34" charset="0"/>
              </a:rPr>
              <a:t>Definitions Committee</a:t>
            </a:r>
            <a:endParaRPr kumimoji="1" lang="en-US" sz="2400" dirty="0">
              <a:latin typeface="Arial" pitchFamily="34" charset="0"/>
            </a:endParaRPr>
          </a:p>
          <a:p>
            <a:pPr eaLnBrk="1" hangingPunct="1">
              <a:lnSpc>
                <a:spcPct val="150000"/>
              </a:lnSpc>
              <a:spcBef>
                <a:spcPct val="20000"/>
              </a:spcBef>
              <a:buClr>
                <a:schemeClr val="tx1"/>
              </a:buClr>
              <a:buSzPct val="100000"/>
              <a:buFont typeface="Arial" pitchFamily="34" charset="0"/>
              <a:buChar char="•"/>
            </a:pPr>
            <a:r>
              <a:rPr kumimoji="1" lang="en-US" sz="3200" dirty="0" smtClean="0">
                <a:latin typeface="Arial" pitchFamily="34" charset="0"/>
              </a:rPr>
              <a:t>CIC </a:t>
            </a:r>
            <a:r>
              <a:rPr kumimoji="1" lang="en-US" sz="3200" dirty="0">
                <a:latin typeface="Arial" pitchFamily="34" charset="0"/>
              </a:rPr>
              <a:t>Website</a:t>
            </a:r>
          </a:p>
          <a:p>
            <a:pPr eaLnBrk="1" hangingPunct="1">
              <a:lnSpc>
                <a:spcPct val="150000"/>
              </a:lnSpc>
              <a:spcBef>
                <a:spcPct val="20000"/>
              </a:spcBef>
              <a:buClr>
                <a:schemeClr val="tx1"/>
              </a:buClr>
              <a:buSzPct val="100000"/>
              <a:buFont typeface="Arial" pitchFamily="34" charset="0"/>
              <a:buChar char="•"/>
            </a:pPr>
            <a:r>
              <a:rPr kumimoji="1" lang="en-US" sz="3200" dirty="0" smtClean="0">
                <a:latin typeface="Arial" pitchFamily="34" charset="0"/>
              </a:rPr>
              <a:t>2014 Planning Meeting</a:t>
            </a:r>
            <a:endParaRPr kumimoji="1" lang="en-US" sz="3200" dirty="0">
              <a:latin typeface="Arial"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13112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4776788"/>
            <a:ext cx="9144000" cy="1250950"/>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sp>
        <p:nvSpPr>
          <p:cNvPr id="27652" name="Rectangle 1026"/>
          <p:cNvSpPr>
            <a:spLocks noGrp="1" noChangeArrowheads="1"/>
          </p:cNvSpPr>
          <p:nvPr>
            <p:ph type="ctrTitle" idx="4294967295"/>
          </p:nvPr>
        </p:nvSpPr>
        <p:spPr>
          <a:xfrm>
            <a:off x="0" y="3321050"/>
            <a:ext cx="9144000" cy="1143000"/>
          </a:xfrm>
        </p:spPr>
        <p:txBody>
          <a:bodyPr/>
          <a:lstStyle/>
          <a:p>
            <a:pPr algn="ctr" eaLnBrk="1" hangingPunct="1"/>
            <a:r>
              <a:rPr lang="en-US" sz="4000" dirty="0" smtClean="0">
                <a:solidFill>
                  <a:srgbClr val="FFFFFF"/>
                </a:solidFill>
                <a:effectLst>
                  <a:outerShdw blurRad="38100" dist="38100" dir="2700000" algn="tl">
                    <a:srgbClr val="000000"/>
                  </a:outerShdw>
                </a:effectLst>
                <a:latin typeface="Arial" pitchFamily="34" charset="0"/>
              </a:rPr>
              <a:t>Industry Announcements</a:t>
            </a:r>
            <a:endParaRPr lang="en-US" sz="4000" b="1" dirty="0" smtClean="0">
              <a:solidFill>
                <a:schemeClr val="tx1"/>
              </a:solidFill>
              <a:latin typeface="Arial" charset="0"/>
            </a:endParaRPr>
          </a:p>
        </p:txBody>
      </p:sp>
      <p:sp>
        <p:nvSpPr>
          <p:cNvPr id="18435" name="Rectangle 1027"/>
          <p:cNvSpPr>
            <a:spLocks noGrp="1" noChangeArrowheads="1"/>
          </p:cNvSpPr>
          <p:nvPr>
            <p:ph type="subTitle" idx="4294967295"/>
          </p:nvPr>
        </p:nvSpPr>
        <p:spPr>
          <a:xfrm>
            <a:off x="0" y="4851400"/>
            <a:ext cx="9144000" cy="1316038"/>
          </a:xfrm>
        </p:spPr>
        <p:txBody>
          <a:bodyPr/>
          <a:lstStyle/>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latin typeface="Arial" pitchFamily="34" charset="0"/>
              </a:rPr>
              <a:t>November 2013</a:t>
            </a:r>
          </a:p>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latin typeface="Arial" pitchFamily="34" charset="0"/>
              </a:rPr>
              <a:t>Las Vegas Nevada</a:t>
            </a:r>
          </a:p>
        </p:txBody>
      </p:sp>
    </p:spTree>
    <p:custDataLst>
      <p:tags r:id="rId1"/>
    </p:custDataLst>
    <p:extLst>
      <p:ext uri="{BB962C8B-B14F-4D97-AF65-F5344CB8AC3E}">
        <p14:creationId xmlns:p14="http://schemas.microsoft.com/office/powerpoint/2010/main" val="89496103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88" y="13112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12" y="4614863"/>
            <a:ext cx="9144000" cy="1250950"/>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sp>
        <p:nvSpPr>
          <p:cNvPr id="4100" name="Rectangle 1026"/>
          <p:cNvSpPr>
            <a:spLocks noGrp="1" noChangeArrowheads="1"/>
          </p:cNvSpPr>
          <p:nvPr>
            <p:ph type="ctrTitle" idx="4294967295"/>
          </p:nvPr>
        </p:nvSpPr>
        <p:spPr>
          <a:xfrm>
            <a:off x="0" y="3321050"/>
            <a:ext cx="9144000" cy="1143000"/>
          </a:xfrm>
        </p:spPr>
        <p:txBody>
          <a:bodyPr/>
          <a:lstStyle/>
          <a:p>
            <a:pPr algn="ctr" eaLnBrk="1" hangingPunct="1"/>
            <a:r>
              <a:rPr lang="en-US" altLang="en-US" sz="4800" dirty="0" smtClean="0">
                <a:solidFill>
                  <a:schemeClr val="tx1"/>
                </a:solidFill>
              </a:rPr>
              <a:t>Human Resources Committee</a:t>
            </a:r>
            <a:endParaRPr lang="en-US" altLang="en-US" sz="4000" b="1" dirty="0" smtClean="0">
              <a:solidFill>
                <a:schemeClr val="tx1"/>
              </a:solidFill>
              <a:latin typeface="Arial" charset="0"/>
            </a:endParaRPr>
          </a:p>
        </p:txBody>
      </p:sp>
      <p:sp>
        <p:nvSpPr>
          <p:cNvPr id="6" name="Rectangle 1027"/>
          <p:cNvSpPr txBox="1">
            <a:spLocks noChangeArrowheads="1"/>
          </p:cNvSpPr>
          <p:nvPr/>
        </p:nvSpPr>
        <p:spPr bwMode="auto">
          <a:xfrm>
            <a:off x="0" y="4725272"/>
            <a:ext cx="91440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algn="ctr" eaLnBrk="1" hangingPunct="1">
              <a:buFont typeface="Wingdings" pitchFamily="2" charset="2"/>
              <a:buNone/>
              <a:defRPr/>
            </a:pPr>
            <a:r>
              <a:rPr lang="en-US" sz="2800" smtClean="0">
                <a:solidFill>
                  <a:srgbClr val="FFFFFF"/>
                </a:solidFill>
                <a:effectLst>
                  <a:outerShdw blurRad="38100" dist="38100" dir="2700000" algn="tl">
                    <a:srgbClr val="000000"/>
                  </a:outerShdw>
                </a:effectLst>
                <a:latin typeface="Arial" pitchFamily="34" charset="0"/>
              </a:rPr>
              <a:t>November 2013</a:t>
            </a:r>
          </a:p>
          <a:p>
            <a:pPr marL="0" indent="0" algn="ctr" eaLnBrk="1" hangingPunct="1">
              <a:buFont typeface="Wingdings" pitchFamily="2" charset="2"/>
              <a:buNone/>
              <a:defRPr/>
            </a:pPr>
            <a:r>
              <a:rPr lang="en-US" sz="2800" smtClean="0">
                <a:solidFill>
                  <a:srgbClr val="FFFFFF"/>
                </a:solidFill>
                <a:effectLst>
                  <a:outerShdw blurRad="38100" dist="38100" dir="2700000" algn="tl">
                    <a:srgbClr val="000000"/>
                  </a:outerShdw>
                </a:effectLst>
                <a:latin typeface="Arial" pitchFamily="34" charset="0"/>
              </a:rPr>
              <a:t>Las Vegas Nevada</a:t>
            </a:r>
            <a:endParaRPr lang="en-US" sz="2800" dirty="0" smtClean="0">
              <a:solidFill>
                <a:srgbClr val="FFFFFF"/>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14400" y="685800"/>
            <a:ext cx="7772400" cy="3048000"/>
          </a:xfrm>
          <a:noFill/>
        </p:spPr>
        <p:txBody>
          <a:bodyPr/>
          <a:lstStyle/>
          <a:p>
            <a:pPr algn="ctr" eaLnBrk="1" hangingPunct="1">
              <a:buFont typeface="Wingdings" pitchFamily="2" charset="2"/>
              <a:buNone/>
            </a:pPr>
            <a:endParaRPr lang="en-US" sz="6600" b="1" dirty="0" smtClean="0">
              <a:solidFill>
                <a:srgbClr val="FFFF00"/>
              </a:solidFill>
            </a:endParaRPr>
          </a:p>
          <a:p>
            <a:pPr algn="ctr" eaLnBrk="1" hangingPunct="1">
              <a:buFont typeface="Wingdings" pitchFamily="2" charset="2"/>
              <a:buNone/>
            </a:pPr>
            <a:r>
              <a:rPr lang="en-US" sz="6600" b="1" dirty="0" smtClean="0">
                <a:solidFill>
                  <a:srgbClr val="FFFF00"/>
                </a:solidFill>
              </a:rPr>
              <a:t>Let’s play….</a:t>
            </a:r>
          </a:p>
          <a:p>
            <a:pPr algn="ctr" eaLnBrk="1" hangingPunct="1">
              <a:buFont typeface="Wingdings" pitchFamily="2" charset="2"/>
              <a:buNone/>
            </a:pPr>
            <a:r>
              <a:rPr lang="en-US" sz="11500" b="1" i="1" dirty="0" smtClean="0">
                <a:solidFill>
                  <a:srgbClr val="FF0000"/>
                </a:solidFill>
              </a:rPr>
              <a:t>Is it legal?</a:t>
            </a:r>
            <a:endParaRPr lang="en-US" sz="13800" b="1" i="1" dirty="0" smtClean="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33400" y="467710"/>
            <a:ext cx="8153400" cy="5715000"/>
          </a:xfrm>
        </p:spPr>
        <p:txBody>
          <a:bodyPr/>
          <a:lstStyle/>
          <a:p>
            <a:pPr algn="ctr" eaLnBrk="1" hangingPunct="1"/>
            <a:r>
              <a:rPr lang="en-US" dirty="0" smtClean="0">
                <a:solidFill>
                  <a:srgbClr val="FFFF00"/>
                </a:solidFill>
              </a:rPr>
              <a:t>1.</a:t>
            </a:r>
            <a:r>
              <a:rPr lang="en-US" dirty="0" smtClean="0"/>
              <a:t/>
            </a:r>
            <a:br>
              <a:rPr lang="en-US" dirty="0" smtClean="0"/>
            </a:br>
            <a:r>
              <a:rPr lang="en-US" dirty="0" smtClean="0"/>
              <a:t>Employee is injured riding dirt bikes on his day off.  Brings in a note from his doctor saying he needs 6 weeks off to recover.</a:t>
            </a:r>
            <a:br>
              <a:rPr lang="en-US" dirty="0" smtClean="0"/>
            </a:br>
            <a:r>
              <a:rPr lang="en-US" dirty="0" smtClean="0"/>
              <a:t/>
            </a:r>
            <a:br>
              <a:rPr lang="en-US" dirty="0" smtClean="0"/>
            </a:br>
            <a:r>
              <a:rPr lang="en-US" dirty="0" smtClean="0">
                <a:solidFill>
                  <a:srgbClr val="FFFF00"/>
                </a:solidFill>
              </a:rPr>
              <a:t>Can you just terminate the employee?</a:t>
            </a:r>
            <a:br>
              <a:rPr lang="en-US" dirty="0" smtClean="0">
                <a:solidFill>
                  <a:srgbClr val="FFFF00"/>
                </a:solidFill>
              </a:rPr>
            </a:br>
            <a:r>
              <a:rPr lang="en-US" dirty="0" smtClean="0"/>
              <a:t>Yes / No</a:t>
            </a:r>
            <a:r>
              <a:rPr lang="en-US" dirty="0"/>
              <a:t/>
            </a:r>
            <a:br>
              <a:rPr lang="en-US" dirty="0"/>
            </a:b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402020" y="391510"/>
            <a:ext cx="8001000" cy="6261538"/>
          </a:xfrm>
        </p:spPr>
        <p:txBody>
          <a:bodyPr/>
          <a:lstStyle/>
          <a:p>
            <a:pPr marL="0" indent="0" algn="ctr">
              <a:lnSpc>
                <a:spcPct val="80000"/>
              </a:lnSpc>
              <a:buNone/>
            </a:pPr>
            <a:r>
              <a:rPr lang="en-US" sz="4800" dirty="0" smtClean="0">
                <a:solidFill>
                  <a:srgbClr val="FFFF00"/>
                </a:solidFill>
                <a:effectLst/>
              </a:rPr>
              <a:t>No.</a:t>
            </a:r>
          </a:p>
          <a:p>
            <a:pPr marL="0" indent="0" algn="ctr">
              <a:lnSpc>
                <a:spcPct val="80000"/>
              </a:lnSpc>
              <a:buNone/>
            </a:pPr>
            <a:endParaRPr lang="en-US" sz="2800" dirty="0">
              <a:solidFill>
                <a:srgbClr val="FFFF00"/>
              </a:solidFill>
              <a:effectLst/>
            </a:endParaRPr>
          </a:p>
          <a:p>
            <a:pPr marL="0" indent="0" algn="ctr">
              <a:lnSpc>
                <a:spcPct val="80000"/>
              </a:lnSpc>
              <a:buNone/>
            </a:pPr>
            <a:r>
              <a:rPr lang="en-US" sz="4800" dirty="0" smtClean="0">
                <a:solidFill>
                  <a:schemeClr val="tx2">
                    <a:lumMod val="60000"/>
                    <a:lumOff val="40000"/>
                  </a:schemeClr>
                </a:solidFill>
                <a:effectLst/>
              </a:rPr>
              <a:t>How many employees do you have?</a:t>
            </a:r>
          </a:p>
          <a:p>
            <a:pPr marL="0" indent="0" algn="ctr">
              <a:lnSpc>
                <a:spcPct val="80000"/>
              </a:lnSpc>
              <a:buNone/>
            </a:pPr>
            <a:endParaRPr lang="en-US" sz="4800" dirty="0" smtClean="0">
              <a:solidFill>
                <a:schemeClr val="tx2">
                  <a:lumMod val="60000"/>
                  <a:lumOff val="40000"/>
                </a:schemeClr>
              </a:solidFill>
              <a:effectLst/>
            </a:endParaRPr>
          </a:p>
          <a:p>
            <a:pPr marL="0" indent="0" algn="ctr">
              <a:lnSpc>
                <a:spcPct val="80000"/>
              </a:lnSpc>
              <a:buNone/>
            </a:pPr>
            <a:r>
              <a:rPr lang="en-US" sz="4800" dirty="0" err="1" smtClean="0">
                <a:solidFill>
                  <a:schemeClr val="tx2">
                    <a:lumMod val="60000"/>
                    <a:lumOff val="40000"/>
                  </a:schemeClr>
                </a:solidFill>
                <a:effectLst/>
              </a:rPr>
              <a:t>FMLA</a:t>
            </a:r>
            <a:r>
              <a:rPr lang="en-US" sz="4800" dirty="0" smtClean="0">
                <a:solidFill>
                  <a:schemeClr val="tx2">
                    <a:lumMod val="60000"/>
                    <a:lumOff val="40000"/>
                  </a:schemeClr>
                </a:solidFill>
                <a:effectLst/>
              </a:rPr>
              <a:t> applicable?</a:t>
            </a:r>
          </a:p>
          <a:p>
            <a:pPr marL="0" indent="0" algn="ctr">
              <a:lnSpc>
                <a:spcPct val="80000"/>
              </a:lnSpc>
              <a:buNone/>
            </a:pPr>
            <a:r>
              <a:rPr lang="en-US" sz="4800" dirty="0" smtClean="0">
                <a:solidFill>
                  <a:schemeClr val="tx2">
                    <a:lumMod val="60000"/>
                    <a:lumOff val="40000"/>
                  </a:schemeClr>
                </a:solidFill>
                <a:effectLst/>
              </a:rPr>
              <a:t>ADA Compliance!</a:t>
            </a:r>
          </a:p>
          <a:p>
            <a:pPr marL="0" indent="0" algn="ctr">
              <a:lnSpc>
                <a:spcPct val="80000"/>
              </a:lnSpc>
              <a:buNone/>
            </a:pPr>
            <a:r>
              <a:rPr lang="en-US" sz="4800" dirty="0" smtClean="0">
                <a:solidFill>
                  <a:srgbClr val="FFFF00"/>
                </a:solidFill>
                <a:effectLst/>
              </a:rPr>
              <a:t>Must engage in the</a:t>
            </a:r>
          </a:p>
          <a:p>
            <a:pPr marL="0" indent="0" algn="ctr">
              <a:lnSpc>
                <a:spcPct val="80000"/>
              </a:lnSpc>
              <a:buNone/>
            </a:pPr>
            <a:r>
              <a:rPr lang="en-US" sz="4800" dirty="0" smtClean="0">
                <a:solidFill>
                  <a:srgbClr val="FFFF00"/>
                </a:solidFill>
                <a:effectLst/>
              </a:rPr>
              <a:t>“Interactive Process”</a:t>
            </a:r>
          </a:p>
          <a:p>
            <a:pPr marL="0" indent="0" algn="ctr">
              <a:lnSpc>
                <a:spcPct val="80000"/>
              </a:lnSpc>
              <a:buNone/>
            </a:pPr>
            <a:endParaRPr lang="en-US" dirty="0" smtClean="0">
              <a:solidFill>
                <a:schemeClr val="tx2">
                  <a:lumMod val="60000"/>
                  <a:lumOff val="40000"/>
                </a:schemeClr>
              </a:solidFill>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49317" y="483475"/>
            <a:ext cx="8001000" cy="5715000"/>
          </a:xfrm>
        </p:spPr>
        <p:txBody>
          <a:bodyPr/>
          <a:lstStyle/>
          <a:p>
            <a:pPr algn="ctr" eaLnBrk="1" hangingPunct="1"/>
            <a:r>
              <a:rPr lang="en-US" dirty="0">
                <a:solidFill>
                  <a:srgbClr val="FFFF00"/>
                </a:solidFill>
              </a:rPr>
              <a:t>2</a:t>
            </a:r>
            <a:r>
              <a:rPr lang="en-US" dirty="0" smtClean="0">
                <a:solidFill>
                  <a:srgbClr val="FFFF00"/>
                </a:solidFill>
              </a:rPr>
              <a:t>.</a:t>
            </a:r>
            <a:r>
              <a:rPr lang="en-US" dirty="0" smtClean="0"/>
              <a:t/>
            </a:r>
            <a:br>
              <a:rPr lang="en-US" dirty="0" smtClean="0"/>
            </a:br>
            <a:r>
              <a:rPr lang="en-US" dirty="0" smtClean="0"/>
              <a:t>An employee has been out on a workers compensation leave of absence for a year.  We have been paying his medical insurance the whole time.  </a:t>
            </a:r>
            <a:br>
              <a:rPr lang="en-US" dirty="0" smtClean="0"/>
            </a:br>
            <a:r>
              <a:rPr lang="en-US" sz="2000" dirty="0" smtClean="0"/>
              <a:t> </a:t>
            </a:r>
            <a:r>
              <a:rPr lang="en-US" dirty="0"/>
              <a:t/>
            </a:r>
            <a:br>
              <a:rPr lang="en-US" dirty="0"/>
            </a:br>
            <a:r>
              <a:rPr lang="en-US" dirty="0">
                <a:solidFill>
                  <a:srgbClr val="FFFF00"/>
                </a:solidFill>
              </a:rPr>
              <a:t>Can </a:t>
            </a:r>
            <a:r>
              <a:rPr lang="en-US" dirty="0" smtClean="0">
                <a:solidFill>
                  <a:srgbClr val="FFFF00"/>
                </a:solidFill>
              </a:rPr>
              <a:t>I stop paying his medical insurance premiums? </a:t>
            </a:r>
            <a:r>
              <a:rPr lang="en-US" dirty="0">
                <a:solidFill>
                  <a:srgbClr val="FFFF00"/>
                </a:solidFill>
              </a:rPr>
              <a:t/>
            </a:r>
            <a:br>
              <a:rPr lang="en-US" dirty="0">
                <a:solidFill>
                  <a:srgbClr val="FFFF00"/>
                </a:solidFill>
              </a:rPr>
            </a:br>
            <a:r>
              <a:rPr lang="en-US" dirty="0" smtClean="0"/>
              <a:t>Yes </a:t>
            </a:r>
            <a:r>
              <a:rPr lang="en-US" dirty="0"/>
              <a:t>/ No / It Depends</a:t>
            </a:r>
            <a:endParaRPr lang="en-US" dirty="0" smtClean="0"/>
          </a:p>
        </p:txBody>
      </p:sp>
    </p:spTree>
    <p:extLst>
      <p:ext uri="{BB962C8B-B14F-4D97-AF65-F5344CB8AC3E}">
        <p14:creationId xmlns:p14="http://schemas.microsoft.com/office/powerpoint/2010/main" val="3462959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356439" y="772510"/>
            <a:ext cx="8001000" cy="4114800"/>
          </a:xfrm>
        </p:spPr>
        <p:txBody>
          <a:bodyPr/>
          <a:lstStyle/>
          <a:p>
            <a:pPr marL="0" indent="0" algn="ctr">
              <a:lnSpc>
                <a:spcPct val="80000"/>
              </a:lnSpc>
              <a:buNone/>
            </a:pPr>
            <a:r>
              <a:rPr lang="en-US" sz="4800" dirty="0" smtClean="0">
                <a:solidFill>
                  <a:srgbClr val="FFFF00"/>
                </a:solidFill>
                <a:effectLst/>
              </a:rPr>
              <a:t>It Depends.</a:t>
            </a:r>
          </a:p>
          <a:p>
            <a:pPr marL="0" indent="0" algn="ctr">
              <a:lnSpc>
                <a:spcPct val="80000"/>
              </a:lnSpc>
              <a:buNone/>
            </a:pPr>
            <a:endParaRPr lang="en-US" sz="4800" dirty="0">
              <a:solidFill>
                <a:srgbClr val="FFFF00"/>
              </a:solidFill>
              <a:effectLst/>
            </a:endParaRPr>
          </a:p>
          <a:p>
            <a:pPr marL="0" indent="0" algn="ctr">
              <a:lnSpc>
                <a:spcPct val="80000"/>
              </a:lnSpc>
              <a:buNone/>
            </a:pPr>
            <a:r>
              <a:rPr lang="en-US" sz="4800" dirty="0" smtClean="0">
                <a:solidFill>
                  <a:schemeClr val="accent1">
                    <a:lumMod val="60000"/>
                    <a:lumOff val="40000"/>
                  </a:schemeClr>
                </a:solidFill>
                <a:effectLst/>
              </a:rPr>
              <a:t>Covered by </a:t>
            </a:r>
            <a:r>
              <a:rPr lang="en-US" sz="4800" dirty="0" err="1" smtClean="0">
                <a:solidFill>
                  <a:schemeClr val="accent1">
                    <a:lumMod val="60000"/>
                    <a:lumOff val="40000"/>
                  </a:schemeClr>
                </a:solidFill>
                <a:effectLst/>
              </a:rPr>
              <a:t>FMLA</a:t>
            </a:r>
            <a:r>
              <a:rPr lang="en-US" sz="4800" dirty="0" smtClean="0">
                <a:solidFill>
                  <a:schemeClr val="accent1">
                    <a:lumMod val="60000"/>
                    <a:lumOff val="40000"/>
                  </a:schemeClr>
                </a:solidFill>
                <a:effectLst/>
              </a:rPr>
              <a:t>?</a:t>
            </a:r>
          </a:p>
          <a:p>
            <a:pPr marL="0" indent="0" algn="ctr">
              <a:lnSpc>
                <a:spcPct val="80000"/>
              </a:lnSpc>
              <a:buNone/>
            </a:pPr>
            <a:r>
              <a:rPr lang="en-US" sz="4800" dirty="0" smtClean="0">
                <a:solidFill>
                  <a:schemeClr val="accent1">
                    <a:lumMod val="60000"/>
                    <a:lumOff val="40000"/>
                  </a:schemeClr>
                </a:solidFill>
                <a:effectLst/>
              </a:rPr>
              <a:t>If so, is </a:t>
            </a:r>
            <a:r>
              <a:rPr lang="en-US" sz="4800" dirty="0" err="1" smtClean="0">
                <a:solidFill>
                  <a:schemeClr val="accent1">
                    <a:lumMod val="60000"/>
                    <a:lumOff val="40000"/>
                  </a:schemeClr>
                </a:solidFill>
                <a:effectLst/>
              </a:rPr>
              <a:t>FMLA</a:t>
            </a:r>
            <a:r>
              <a:rPr lang="en-US" sz="4800" dirty="0" smtClean="0">
                <a:solidFill>
                  <a:schemeClr val="accent1">
                    <a:lumMod val="60000"/>
                    <a:lumOff val="40000"/>
                  </a:schemeClr>
                </a:solidFill>
                <a:effectLst/>
              </a:rPr>
              <a:t> LOA exhausted?</a:t>
            </a:r>
          </a:p>
          <a:p>
            <a:pPr marL="0" indent="0" algn="ctr">
              <a:lnSpc>
                <a:spcPct val="80000"/>
              </a:lnSpc>
              <a:buNone/>
            </a:pPr>
            <a:r>
              <a:rPr lang="en-US" sz="4800" dirty="0" err="1" smtClean="0">
                <a:solidFill>
                  <a:schemeClr val="accent1">
                    <a:lumMod val="60000"/>
                    <a:lumOff val="40000"/>
                  </a:schemeClr>
                </a:solidFill>
                <a:effectLst/>
              </a:rPr>
              <a:t>ERISA</a:t>
            </a:r>
            <a:r>
              <a:rPr lang="en-US" sz="4800" dirty="0" smtClean="0">
                <a:solidFill>
                  <a:schemeClr val="accent1">
                    <a:lumMod val="60000"/>
                    <a:lumOff val="40000"/>
                  </a:schemeClr>
                </a:solidFill>
                <a:effectLst/>
              </a:rPr>
              <a:t>-approved plan?</a:t>
            </a:r>
          </a:p>
          <a:p>
            <a:pPr marL="0" indent="0" algn="ctr">
              <a:lnSpc>
                <a:spcPct val="80000"/>
              </a:lnSpc>
              <a:buNone/>
            </a:pPr>
            <a:r>
              <a:rPr lang="en-US" sz="4800" dirty="0" smtClean="0">
                <a:solidFill>
                  <a:schemeClr val="accent1">
                    <a:lumMod val="60000"/>
                    <a:lumOff val="40000"/>
                  </a:schemeClr>
                </a:solidFill>
                <a:effectLst/>
              </a:rPr>
              <a:t>COBRA!</a:t>
            </a:r>
          </a:p>
        </p:txBody>
      </p:sp>
    </p:spTree>
    <p:extLst>
      <p:ext uri="{BB962C8B-B14F-4D97-AF65-F5344CB8AC3E}">
        <p14:creationId xmlns:p14="http://schemas.microsoft.com/office/powerpoint/2010/main" val="3686534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70035" y="562304"/>
            <a:ext cx="7772400" cy="5715000"/>
          </a:xfrm>
        </p:spPr>
        <p:txBody>
          <a:bodyPr/>
          <a:lstStyle/>
          <a:p>
            <a:pPr algn="ctr" eaLnBrk="1" hangingPunct="1"/>
            <a:r>
              <a:rPr lang="en-US" dirty="0" smtClean="0">
                <a:solidFill>
                  <a:srgbClr val="FFFF00"/>
                </a:solidFill>
              </a:rPr>
              <a:t>3.</a:t>
            </a:r>
            <a:r>
              <a:rPr lang="en-US" dirty="0" smtClean="0"/>
              <a:t/>
            </a:r>
            <a:br>
              <a:rPr lang="en-US" dirty="0" smtClean="0"/>
            </a:br>
            <a:r>
              <a:rPr lang="en-US" sz="2800" dirty="0" smtClean="0"/>
              <a:t>John, your underperforming estimator, goes “out on disability.”  The “fill-in” employee, Mary, has been doing fantastic.  You know you can’t </a:t>
            </a:r>
            <a:r>
              <a:rPr lang="en-US" sz="2800" i="1" dirty="0" smtClean="0"/>
              <a:t>fire </a:t>
            </a:r>
            <a:r>
              <a:rPr lang="en-US" sz="2800" dirty="0" smtClean="0"/>
              <a:t>John without a discrimination lawsuit, but you really want Mary doing the job.  You decide you won’t </a:t>
            </a:r>
            <a:r>
              <a:rPr lang="en-US" sz="2800" i="1" dirty="0" smtClean="0"/>
              <a:t>fire </a:t>
            </a:r>
            <a:r>
              <a:rPr lang="en-US" sz="2800" dirty="0" smtClean="0"/>
              <a:t>John, instead you will “downsize” and “eliminate the estimator position.” You give Mary the title “Customer Service Representative” to cover your tracks. When John returns you tell him “sorry, we downsized and eliminated the estimator position.”</a:t>
            </a:r>
            <a:r>
              <a:rPr lang="en-US" dirty="0" smtClean="0"/>
              <a:t/>
            </a:r>
            <a:br>
              <a:rPr lang="en-US" dirty="0" smtClean="0"/>
            </a:br>
            <a:r>
              <a:rPr lang="en-US" dirty="0" smtClean="0">
                <a:solidFill>
                  <a:srgbClr val="FFFF00"/>
                </a:solidFill>
              </a:rPr>
              <a:t>Legal? Yes / No</a:t>
            </a:r>
            <a:r>
              <a:rPr lang="en-US" dirty="0"/>
              <a:t/>
            </a:r>
            <a:br>
              <a:rPr lang="en-US" dirty="0"/>
            </a:br>
            <a:endParaRPr lang="en-US" dirty="0" smtClean="0"/>
          </a:p>
        </p:txBody>
      </p:sp>
    </p:spTree>
    <p:extLst>
      <p:ext uri="{BB962C8B-B14F-4D97-AF65-F5344CB8AC3E}">
        <p14:creationId xmlns:p14="http://schemas.microsoft.com/office/powerpoint/2010/main" val="3187012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1763"/>
            <a:ext cx="9144000" cy="82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28676"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026"/>
          <p:cNvSpPr>
            <a:spLocks noGrp="1" noChangeArrowheads="1"/>
          </p:cNvSpPr>
          <p:nvPr>
            <p:ph type="ctrTitle" idx="4294967295"/>
          </p:nvPr>
        </p:nvSpPr>
        <p:spPr>
          <a:xfrm>
            <a:off x="0" y="5205413"/>
            <a:ext cx="9144000" cy="1143000"/>
          </a:xfrm>
        </p:spPr>
        <p:txBody>
          <a:bodyPr/>
          <a:lstStyle/>
          <a:p>
            <a:pPr algn="ctr" eaLnBrk="1" hangingPunct="1"/>
            <a:r>
              <a:rPr lang="en-US" sz="4000" b="1" dirty="0" smtClean="0">
                <a:solidFill>
                  <a:schemeClr val="tx1"/>
                </a:solidFill>
                <a:latin typeface="Arial" charset="0"/>
              </a:rPr>
              <a:t>Welcome to Las Vegas</a:t>
            </a:r>
          </a:p>
        </p:txBody>
      </p:sp>
    </p:spTree>
    <p:custDataLst>
      <p:tags r:id="rId1"/>
    </p:custData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491359" y="772510"/>
            <a:ext cx="8077200" cy="4114800"/>
          </a:xfrm>
        </p:spPr>
        <p:txBody>
          <a:bodyPr/>
          <a:lstStyle/>
          <a:p>
            <a:pPr marL="0" indent="0" algn="ctr">
              <a:lnSpc>
                <a:spcPct val="80000"/>
              </a:lnSpc>
              <a:buNone/>
            </a:pPr>
            <a:r>
              <a:rPr lang="en-US" sz="4800" dirty="0" smtClean="0">
                <a:solidFill>
                  <a:srgbClr val="FFFF00"/>
                </a:solidFill>
                <a:effectLst/>
              </a:rPr>
              <a:t>Nice Try, but NO!</a:t>
            </a:r>
          </a:p>
          <a:p>
            <a:pPr marL="0" indent="0" algn="ctr">
              <a:lnSpc>
                <a:spcPct val="80000"/>
              </a:lnSpc>
              <a:buNone/>
            </a:pPr>
            <a:r>
              <a:rPr lang="en-US" sz="4000" dirty="0" smtClean="0">
                <a:solidFill>
                  <a:schemeClr val="accent1">
                    <a:lumMod val="60000"/>
                    <a:lumOff val="40000"/>
                  </a:schemeClr>
                </a:solidFill>
                <a:effectLst/>
              </a:rPr>
              <a:t>This is called a “pretext”…</a:t>
            </a:r>
          </a:p>
          <a:p>
            <a:pPr marL="0" indent="0" algn="ctr">
              <a:lnSpc>
                <a:spcPct val="80000"/>
              </a:lnSpc>
              <a:buNone/>
            </a:pPr>
            <a:r>
              <a:rPr lang="en-US" sz="4000" dirty="0" smtClean="0">
                <a:solidFill>
                  <a:schemeClr val="accent1">
                    <a:lumMod val="60000"/>
                    <a:lumOff val="40000"/>
                  </a:schemeClr>
                </a:solidFill>
                <a:effectLst/>
              </a:rPr>
              <a:t>And you likely will lose the disability discrimination claim John will file!</a:t>
            </a:r>
          </a:p>
          <a:p>
            <a:pPr marL="0" indent="0" algn="ctr">
              <a:lnSpc>
                <a:spcPct val="80000"/>
              </a:lnSpc>
              <a:buNone/>
            </a:pPr>
            <a:endParaRPr lang="en-US" sz="4000" dirty="0" smtClean="0">
              <a:solidFill>
                <a:schemeClr val="accent1">
                  <a:lumMod val="60000"/>
                  <a:lumOff val="40000"/>
                </a:schemeClr>
              </a:solidFill>
              <a:effectLst/>
            </a:endParaRPr>
          </a:p>
          <a:p>
            <a:pPr marL="0" indent="0" algn="ctr">
              <a:lnSpc>
                <a:spcPct val="80000"/>
              </a:lnSpc>
              <a:buNone/>
            </a:pPr>
            <a:r>
              <a:rPr lang="en-US" sz="4000" dirty="0" smtClean="0">
                <a:solidFill>
                  <a:schemeClr val="accent1">
                    <a:lumMod val="60000"/>
                    <a:lumOff val="40000"/>
                  </a:schemeClr>
                </a:solidFill>
                <a:effectLst/>
              </a:rPr>
              <a:t>This is why you discipline when necessary and deal with termination issues head-on or they will bite you later.  You’re a manager – act like one!</a:t>
            </a:r>
          </a:p>
        </p:txBody>
      </p:sp>
    </p:spTree>
    <p:extLst>
      <p:ext uri="{BB962C8B-B14F-4D97-AF65-F5344CB8AC3E}">
        <p14:creationId xmlns:p14="http://schemas.microsoft.com/office/powerpoint/2010/main" val="175273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25311" y="436179"/>
            <a:ext cx="8229600" cy="5715000"/>
          </a:xfrm>
        </p:spPr>
        <p:txBody>
          <a:bodyPr/>
          <a:lstStyle/>
          <a:p>
            <a:pPr algn="ctr" eaLnBrk="1" hangingPunct="1"/>
            <a:r>
              <a:rPr lang="en-US" dirty="0">
                <a:solidFill>
                  <a:srgbClr val="FFFF00"/>
                </a:solidFill>
              </a:rPr>
              <a:t>4</a:t>
            </a:r>
            <a:r>
              <a:rPr lang="en-US" dirty="0" smtClean="0">
                <a:solidFill>
                  <a:srgbClr val="FFFF00"/>
                </a:solidFill>
              </a:rPr>
              <a:t>.</a:t>
            </a:r>
            <a:r>
              <a:rPr lang="en-US" dirty="0" smtClean="0"/>
              <a:t/>
            </a:r>
            <a:br>
              <a:rPr lang="en-US" dirty="0" smtClean="0"/>
            </a:br>
            <a:r>
              <a:rPr lang="en-US" sz="3200" dirty="0">
                <a:solidFill>
                  <a:schemeClr val="tx2">
                    <a:lumMod val="60000"/>
                    <a:lumOff val="40000"/>
                  </a:schemeClr>
                </a:solidFill>
              </a:rPr>
              <a:t>J</a:t>
            </a:r>
            <a:r>
              <a:rPr lang="en-US" sz="3200" dirty="0" smtClean="0">
                <a:solidFill>
                  <a:schemeClr val="tx2">
                    <a:lumMod val="60000"/>
                    <a:lumOff val="40000"/>
                  </a:schemeClr>
                </a:solidFill>
              </a:rPr>
              <a:t>ohn’s regular hourly rate is $20/</a:t>
            </a:r>
            <a:r>
              <a:rPr lang="en-US" sz="3200" dirty="0" err="1" smtClean="0">
                <a:solidFill>
                  <a:schemeClr val="tx2">
                    <a:lumMod val="60000"/>
                    <a:lumOff val="40000"/>
                  </a:schemeClr>
                </a:solidFill>
              </a:rPr>
              <a:t>hr</a:t>
            </a:r>
            <a:r>
              <a:rPr lang="en-US" sz="3200" dirty="0" smtClean="0">
                <a:solidFill>
                  <a:schemeClr val="tx2">
                    <a:lumMod val="60000"/>
                    <a:lumOff val="40000"/>
                  </a:schemeClr>
                </a:solidFill>
              </a:rPr>
              <a:t>, but we have a training rate of $10/hr.  This week John worked 44 </a:t>
            </a:r>
            <a:r>
              <a:rPr lang="en-US" sz="3200" dirty="0" err="1" smtClean="0">
                <a:solidFill>
                  <a:schemeClr val="tx2">
                    <a:lumMod val="60000"/>
                    <a:lumOff val="40000"/>
                  </a:schemeClr>
                </a:solidFill>
              </a:rPr>
              <a:t>hrs</a:t>
            </a:r>
            <a:r>
              <a:rPr lang="en-US" sz="3200" dirty="0" smtClean="0">
                <a:solidFill>
                  <a:schemeClr val="tx2">
                    <a:lumMod val="60000"/>
                    <a:lumOff val="40000"/>
                  </a:schemeClr>
                </a:solidFill>
              </a:rPr>
              <a:t>, which included 4 hours at a mandatory training class on Saturday morning.</a:t>
            </a:r>
            <a:br>
              <a:rPr lang="en-US" sz="3200" dirty="0" smtClean="0">
                <a:solidFill>
                  <a:schemeClr val="tx2">
                    <a:lumMod val="60000"/>
                    <a:lumOff val="40000"/>
                  </a:schemeClr>
                </a:solidFill>
              </a:rPr>
            </a:br>
            <a:r>
              <a:rPr lang="en-US" sz="3200" dirty="0" smtClean="0">
                <a:solidFill>
                  <a:srgbClr val="FFFF00"/>
                </a:solidFill>
              </a:rPr>
              <a:t>This is how I figured his pay:</a:t>
            </a:r>
            <a:br>
              <a:rPr lang="en-US" sz="3200" dirty="0" smtClean="0">
                <a:solidFill>
                  <a:srgbClr val="FFFF00"/>
                </a:solidFill>
              </a:rPr>
            </a:br>
            <a:r>
              <a:rPr lang="en-US" sz="3200" dirty="0" smtClean="0">
                <a:solidFill>
                  <a:srgbClr val="FFFF00"/>
                </a:solidFill>
              </a:rPr>
              <a:t>40 </a:t>
            </a:r>
            <a:r>
              <a:rPr lang="en-US" sz="3200" dirty="0" err="1" smtClean="0">
                <a:solidFill>
                  <a:srgbClr val="FFFF00"/>
                </a:solidFill>
              </a:rPr>
              <a:t>hrs</a:t>
            </a:r>
            <a:r>
              <a:rPr lang="en-US" sz="3200" dirty="0" smtClean="0">
                <a:solidFill>
                  <a:srgbClr val="FFFF00"/>
                </a:solidFill>
              </a:rPr>
              <a:t> x $20/</a:t>
            </a:r>
            <a:r>
              <a:rPr lang="en-US" sz="3200" dirty="0" err="1" smtClean="0">
                <a:solidFill>
                  <a:srgbClr val="FFFF00"/>
                </a:solidFill>
              </a:rPr>
              <a:t>hr</a:t>
            </a:r>
            <a:r>
              <a:rPr lang="en-US" sz="3200" dirty="0" smtClean="0">
                <a:solidFill>
                  <a:srgbClr val="FFFF00"/>
                </a:solidFill>
              </a:rPr>
              <a:t> = $800.00</a:t>
            </a:r>
            <a:br>
              <a:rPr lang="en-US" sz="3200" dirty="0" smtClean="0">
                <a:solidFill>
                  <a:srgbClr val="FFFF00"/>
                </a:solidFill>
              </a:rPr>
            </a:br>
            <a:r>
              <a:rPr lang="en-US" sz="3200" dirty="0" smtClean="0">
                <a:solidFill>
                  <a:srgbClr val="FFFF00"/>
                </a:solidFill>
              </a:rPr>
              <a:t>4 </a:t>
            </a:r>
            <a:r>
              <a:rPr lang="en-US" sz="3200" dirty="0" err="1" smtClean="0">
                <a:solidFill>
                  <a:srgbClr val="FFFF00"/>
                </a:solidFill>
              </a:rPr>
              <a:t>hrs</a:t>
            </a:r>
            <a:r>
              <a:rPr lang="en-US" sz="3200" dirty="0" smtClean="0">
                <a:solidFill>
                  <a:srgbClr val="FFFF00"/>
                </a:solidFill>
              </a:rPr>
              <a:t> x $15 = $60.00</a:t>
            </a:r>
            <a:br>
              <a:rPr lang="en-US" sz="3200" dirty="0" smtClean="0">
                <a:solidFill>
                  <a:srgbClr val="FFFF00"/>
                </a:solidFill>
              </a:rPr>
            </a:br>
            <a:r>
              <a:rPr lang="en-US" sz="2000" i="1" dirty="0">
                <a:solidFill>
                  <a:srgbClr val="FFFF00"/>
                </a:solidFill>
              </a:rPr>
              <a:t>[The training put him into OT, so I based his OT on his training rate.]</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Total Wages = $860.00</a:t>
            </a:r>
            <a:br>
              <a:rPr lang="en-US" sz="3200" dirty="0" smtClean="0">
                <a:solidFill>
                  <a:srgbClr val="FFFF00"/>
                </a:solidFill>
              </a:rPr>
            </a:br>
            <a:r>
              <a:rPr lang="en-US" sz="3200" dirty="0" smtClean="0">
                <a:solidFill>
                  <a:schemeClr val="tx2">
                    <a:lumMod val="60000"/>
                    <a:lumOff val="40000"/>
                  </a:schemeClr>
                </a:solidFill>
              </a:rPr>
              <a:t/>
            </a:r>
            <a:br>
              <a:rPr lang="en-US" sz="3200" dirty="0" smtClean="0">
                <a:solidFill>
                  <a:schemeClr val="tx2">
                    <a:lumMod val="60000"/>
                    <a:lumOff val="40000"/>
                  </a:schemeClr>
                </a:solidFill>
              </a:rPr>
            </a:br>
            <a:r>
              <a:rPr lang="en-US" sz="4000" dirty="0" smtClean="0"/>
              <a:t>Legal? </a:t>
            </a:r>
            <a:br>
              <a:rPr lang="en-US" sz="4000" dirty="0" smtClean="0"/>
            </a:br>
            <a:r>
              <a:rPr lang="en-US" sz="4000" dirty="0" smtClean="0"/>
              <a:t>Yes / No / It Depends</a:t>
            </a:r>
          </a:p>
        </p:txBody>
      </p:sp>
    </p:spTree>
    <p:extLst>
      <p:ext uri="{BB962C8B-B14F-4D97-AF65-F5344CB8AC3E}">
        <p14:creationId xmlns:p14="http://schemas.microsoft.com/office/powerpoint/2010/main" val="185934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670034" y="152400"/>
            <a:ext cx="8001000" cy="6553200"/>
          </a:xfrm>
        </p:spPr>
        <p:txBody>
          <a:bodyPr/>
          <a:lstStyle/>
          <a:p>
            <a:pPr marL="0" indent="0" algn="ctr">
              <a:lnSpc>
                <a:spcPct val="80000"/>
              </a:lnSpc>
              <a:buNone/>
            </a:pPr>
            <a:r>
              <a:rPr lang="en-US" sz="4800" dirty="0" smtClean="0">
                <a:solidFill>
                  <a:srgbClr val="FFFF00"/>
                </a:solidFill>
                <a:effectLst/>
              </a:rPr>
              <a:t>It Depends….</a:t>
            </a:r>
          </a:p>
          <a:p>
            <a:pPr marL="0" indent="0" algn="ctr">
              <a:lnSpc>
                <a:spcPct val="80000"/>
              </a:lnSpc>
              <a:buNone/>
            </a:pPr>
            <a:r>
              <a:rPr lang="en-US" dirty="0" smtClean="0">
                <a:solidFill>
                  <a:schemeClr val="tx2">
                    <a:lumMod val="60000"/>
                    <a:lumOff val="40000"/>
                  </a:schemeClr>
                </a:solidFill>
                <a:effectLst/>
              </a:rPr>
              <a:t>Absent a statutorily compliant written agreement to the contrary (get legal counsel!), when an employee is paid two or more different hourly rates in an overtime workweek, the “regular rate” for calculating overtime is determined using the “weighted average method” (most states, check yours):</a:t>
            </a:r>
          </a:p>
          <a:p>
            <a:pPr marL="0" indent="0">
              <a:lnSpc>
                <a:spcPct val="80000"/>
              </a:lnSpc>
              <a:buNone/>
            </a:pPr>
            <a:r>
              <a:rPr lang="en-US" sz="2800" dirty="0">
                <a:solidFill>
                  <a:srgbClr val="FFFF00"/>
                </a:solidFill>
              </a:rPr>
              <a:t>40 </a:t>
            </a:r>
            <a:r>
              <a:rPr lang="en-US" sz="2800" dirty="0" err="1">
                <a:solidFill>
                  <a:srgbClr val="FFFF00"/>
                </a:solidFill>
              </a:rPr>
              <a:t>hrs</a:t>
            </a:r>
            <a:r>
              <a:rPr lang="en-US" sz="2800" dirty="0">
                <a:solidFill>
                  <a:srgbClr val="FFFF00"/>
                </a:solidFill>
              </a:rPr>
              <a:t> x $20/</a:t>
            </a:r>
            <a:r>
              <a:rPr lang="en-US" sz="2800" dirty="0" err="1">
                <a:solidFill>
                  <a:srgbClr val="FFFF00"/>
                </a:solidFill>
              </a:rPr>
              <a:t>hr</a:t>
            </a:r>
            <a:r>
              <a:rPr lang="en-US" sz="2800" dirty="0">
                <a:solidFill>
                  <a:srgbClr val="FFFF00"/>
                </a:solidFill>
              </a:rPr>
              <a:t> </a:t>
            </a:r>
            <a:r>
              <a:rPr lang="en-US" sz="2800" dirty="0" smtClean="0">
                <a:solidFill>
                  <a:srgbClr val="FFFF00"/>
                </a:solidFill>
              </a:rPr>
              <a:t>	= </a:t>
            </a:r>
            <a:r>
              <a:rPr lang="en-US" sz="2800" dirty="0">
                <a:solidFill>
                  <a:srgbClr val="FFFF00"/>
                </a:solidFill>
              </a:rPr>
              <a:t>$800.00</a:t>
            </a:r>
            <a:br>
              <a:rPr lang="en-US" sz="2800" dirty="0">
                <a:solidFill>
                  <a:srgbClr val="FFFF00"/>
                </a:solidFill>
              </a:rPr>
            </a:br>
            <a:r>
              <a:rPr lang="en-US" sz="2800" dirty="0" smtClean="0">
                <a:solidFill>
                  <a:srgbClr val="FFFF00"/>
                </a:solidFill>
              </a:rPr>
              <a:t>  4 </a:t>
            </a:r>
            <a:r>
              <a:rPr lang="en-US" sz="2800" dirty="0" err="1" smtClean="0">
                <a:solidFill>
                  <a:srgbClr val="FFFF00"/>
                </a:solidFill>
              </a:rPr>
              <a:t>hrs</a:t>
            </a:r>
            <a:r>
              <a:rPr lang="en-US" sz="2800" dirty="0" smtClean="0">
                <a:solidFill>
                  <a:srgbClr val="FFFF00"/>
                </a:solidFill>
              </a:rPr>
              <a:t> </a:t>
            </a:r>
            <a:r>
              <a:rPr lang="en-US" sz="2800" dirty="0">
                <a:solidFill>
                  <a:srgbClr val="FFFF00"/>
                </a:solidFill>
              </a:rPr>
              <a:t>x $</a:t>
            </a:r>
            <a:r>
              <a:rPr lang="en-US" sz="2800" dirty="0" smtClean="0">
                <a:solidFill>
                  <a:srgbClr val="FFFF00"/>
                </a:solidFill>
              </a:rPr>
              <a:t>10/</a:t>
            </a:r>
            <a:r>
              <a:rPr lang="en-US" sz="2800" dirty="0" err="1" smtClean="0">
                <a:solidFill>
                  <a:srgbClr val="FFFF00"/>
                </a:solidFill>
              </a:rPr>
              <a:t>hr</a:t>
            </a:r>
            <a:r>
              <a:rPr lang="en-US" sz="2800" dirty="0" smtClean="0">
                <a:solidFill>
                  <a:srgbClr val="FFFF00"/>
                </a:solidFill>
              </a:rPr>
              <a:t>      	= </a:t>
            </a:r>
            <a:r>
              <a:rPr lang="en-US" sz="2800" u="sng" dirty="0" smtClean="0">
                <a:solidFill>
                  <a:srgbClr val="FFFF00"/>
                </a:solidFill>
              </a:rPr>
              <a:t>$  40.00</a:t>
            </a:r>
          </a:p>
          <a:p>
            <a:pPr marL="0" indent="0">
              <a:lnSpc>
                <a:spcPct val="80000"/>
              </a:lnSpc>
              <a:buNone/>
            </a:pPr>
            <a:r>
              <a:rPr lang="en-US" sz="2800" dirty="0">
                <a:solidFill>
                  <a:srgbClr val="FF0000"/>
                </a:solidFill>
              </a:rPr>
              <a:t>Straight Time </a:t>
            </a:r>
            <a:r>
              <a:rPr lang="en-US" sz="2800" dirty="0" smtClean="0">
                <a:solidFill>
                  <a:srgbClr val="FF0000"/>
                </a:solidFill>
              </a:rPr>
              <a:t>Pay  = $840.00</a:t>
            </a:r>
          </a:p>
          <a:p>
            <a:pPr marL="0" indent="0">
              <a:lnSpc>
                <a:spcPct val="80000"/>
              </a:lnSpc>
              <a:buNone/>
            </a:pPr>
            <a:r>
              <a:rPr lang="en-US" sz="2800" dirty="0" smtClean="0">
                <a:solidFill>
                  <a:srgbClr val="FFFF00"/>
                </a:solidFill>
              </a:rPr>
              <a:t>Weighted Average Regular Rate: $840/44 = $19.09</a:t>
            </a:r>
          </a:p>
          <a:p>
            <a:pPr marL="0" indent="0">
              <a:lnSpc>
                <a:spcPct val="80000"/>
              </a:lnSpc>
              <a:buNone/>
            </a:pPr>
            <a:r>
              <a:rPr lang="en-US" sz="2800" dirty="0" smtClean="0">
                <a:solidFill>
                  <a:srgbClr val="FFFF00"/>
                </a:solidFill>
              </a:rPr>
              <a:t>Overtime Rate: $19.09 x .5 = $9.55</a:t>
            </a:r>
          </a:p>
          <a:p>
            <a:pPr marL="0" indent="0">
              <a:lnSpc>
                <a:spcPct val="80000"/>
              </a:lnSpc>
              <a:buNone/>
            </a:pPr>
            <a:r>
              <a:rPr lang="en-US" sz="2800" dirty="0" smtClean="0">
                <a:solidFill>
                  <a:srgbClr val="FF0000"/>
                </a:solidFill>
              </a:rPr>
              <a:t>Overtime Pay: 4hrs x $9.55 = $38.20</a:t>
            </a:r>
          </a:p>
          <a:p>
            <a:pPr marL="0" indent="0">
              <a:lnSpc>
                <a:spcPct val="80000"/>
              </a:lnSpc>
              <a:buNone/>
            </a:pPr>
            <a:r>
              <a:rPr lang="en-US" sz="2800" dirty="0" smtClean="0">
                <a:solidFill>
                  <a:srgbClr val="FFFF00"/>
                </a:solidFill>
              </a:rPr>
              <a:t>Total Wages Due: $840.00 + $38.20 = $878.20</a:t>
            </a:r>
            <a:endParaRPr lang="en-US" sz="4000" dirty="0" smtClean="0">
              <a:solidFill>
                <a:srgbClr val="FFFF00"/>
              </a:solidFill>
            </a:endParaRPr>
          </a:p>
          <a:p>
            <a:pPr marL="0" indent="0">
              <a:lnSpc>
                <a:spcPct val="80000"/>
              </a:lnSpc>
              <a:buNone/>
            </a:pPr>
            <a:endParaRPr lang="en-US" sz="4000" b="1" i="1" dirty="0">
              <a:solidFill>
                <a:schemeClr val="tx2">
                  <a:lumMod val="60000"/>
                  <a:lumOff val="40000"/>
                </a:schemeClr>
              </a:solidFill>
              <a:effectLst/>
            </a:endParaRPr>
          </a:p>
        </p:txBody>
      </p:sp>
    </p:spTree>
    <p:extLst>
      <p:ext uri="{BB962C8B-B14F-4D97-AF65-F5344CB8AC3E}">
        <p14:creationId xmlns:p14="http://schemas.microsoft.com/office/powerpoint/2010/main" val="2794075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96159" y="672662"/>
            <a:ext cx="7772400" cy="5715000"/>
          </a:xfrm>
        </p:spPr>
        <p:txBody>
          <a:bodyPr/>
          <a:lstStyle/>
          <a:p>
            <a:pPr algn="ctr" eaLnBrk="1" hangingPunct="1"/>
            <a:r>
              <a:rPr lang="en-US" dirty="0" smtClean="0">
                <a:solidFill>
                  <a:srgbClr val="FFFF00"/>
                </a:solidFill>
              </a:rPr>
              <a:t>5.</a:t>
            </a:r>
            <a:r>
              <a:rPr lang="en-US" dirty="0" smtClean="0"/>
              <a:t/>
            </a:r>
            <a:br>
              <a:rPr lang="en-US" dirty="0" smtClean="0"/>
            </a:br>
            <a:r>
              <a:rPr lang="en-US" dirty="0" smtClean="0">
                <a:solidFill>
                  <a:schemeClr val="tx2">
                    <a:lumMod val="60000"/>
                    <a:lumOff val="40000"/>
                  </a:schemeClr>
                </a:solidFill>
              </a:rPr>
              <a:t>My techs are paid flat rate, qualify for the commission/flat-rate exemption, and I have them punch the clock.  </a:t>
            </a: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Do I have to worry about minimum wage issues?</a:t>
            </a:r>
            <a:br>
              <a:rPr lang="en-US" dirty="0" smtClean="0">
                <a:solidFill>
                  <a:srgbClr val="FFFF00"/>
                </a:solidFill>
              </a:rPr>
            </a:br>
            <a:r>
              <a:rPr lang="en-US" dirty="0" smtClean="0">
                <a:solidFill>
                  <a:schemeClr val="accent1">
                    <a:lumMod val="60000"/>
                    <a:lumOff val="40000"/>
                  </a:schemeClr>
                </a:solidFill>
              </a:rPr>
              <a:t>Yes / No</a:t>
            </a:r>
            <a:r>
              <a:rPr lang="en-US" dirty="0"/>
              <a:t/>
            </a:r>
            <a:br>
              <a:rPr lang="en-US" dirty="0"/>
            </a:br>
            <a:endParaRPr lang="en-US" dirty="0" smtClean="0"/>
          </a:p>
        </p:txBody>
      </p:sp>
    </p:spTree>
    <p:extLst>
      <p:ext uri="{BB962C8B-B14F-4D97-AF65-F5344CB8AC3E}">
        <p14:creationId xmlns:p14="http://schemas.microsoft.com/office/powerpoint/2010/main" val="449583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435266" y="851338"/>
            <a:ext cx="8001000" cy="4114800"/>
          </a:xfrm>
        </p:spPr>
        <p:txBody>
          <a:bodyPr/>
          <a:lstStyle/>
          <a:p>
            <a:pPr marL="0" indent="0" algn="ctr">
              <a:lnSpc>
                <a:spcPct val="80000"/>
              </a:lnSpc>
              <a:buNone/>
            </a:pPr>
            <a:r>
              <a:rPr lang="en-US" sz="4800" dirty="0" smtClean="0">
                <a:solidFill>
                  <a:srgbClr val="FFFF00"/>
                </a:solidFill>
                <a:effectLst/>
              </a:rPr>
              <a:t>It depends on your jurisdiction!</a:t>
            </a:r>
          </a:p>
          <a:p>
            <a:pPr marL="0" indent="0" algn="ctr">
              <a:lnSpc>
                <a:spcPct val="80000"/>
              </a:lnSpc>
              <a:buNone/>
            </a:pPr>
            <a:endParaRPr lang="en-US" sz="4800" dirty="0" smtClean="0">
              <a:solidFill>
                <a:srgbClr val="FFFF00"/>
              </a:solidFill>
              <a:effectLst/>
            </a:endParaRPr>
          </a:p>
          <a:p>
            <a:pPr marL="0" indent="0" algn="ctr">
              <a:lnSpc>
                <a:spcPct val="80000"/>
              </a:lnSpc>
              <a:buNone/>
            </a:pPr>
            <a:r>
              <a:rPr lang="en-US" sz="4800" dirty="0" smtClean="0">
                <a:solidFill>
                  <a:schemeClr val="accent1">
                    <a:lumMod val="60000"/>
                    <a:lumOff val="40000"/>
                  </a:schemeClr>
                </a:solidFill>
                <a:effectLst/>
              </a:rPr>
              <a:t>In “federal/</a:t>
            </a:r>
            <a:r>
              <a:rPr lang="en-US" sz="4800" dirty="0" err="1" smtClean="0">
                <a:solidFill>
                  <a:schemeClr val="accent1">
                    <a:lumMod val="60000"/>
                    <a:lumOff val="40000"/>
                  </a:schemeClr>
                </a:solidFill>
                <a:effectLst/>
              </a:rPr>
              <a:t>FLSA</a:t>
            </a:r>
            <a:r>
              <a:rPr lang="en-US" sz="4800" dirty="0" smtClean="0">
                <a:solidFill>
                  <a:schemeClr val="accent1">
                    <a:lumMod val="60000"/>
                    <a:lumOff val="40000"/>
                  </a:schemeClr>
                </a:solidFill>
                <a:effectLst/>
              </a:rPr>
              <a:t>” jurisdictions, you can average the $$ over the clock hours to determine if min. wage is satisfied.</a:t>
            </a:r>
          </a:p>
        </p:txBody>
      </p:sp>
    </p:spTree>
    <p:extLst>
      <p:ext uri="{BB962C8B-B14F-4D97-AF65-F5344CB8AC3E}">
        <p14:creationId xmlns:p14="http://schemas.microsoft.com/office/powerpoint/2010/main" val="1524863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a:xfrm>
            <a:off x="483476" y="304800"/>
            <a:ext cx="8001000" cy="4114800"/>
          </a:xfrm>
        </p:spPr>
        <p:txBody>
          <a:bodyPr/>
          <a:lstStyle/>
          <a:p>
            <a:pPr marL="0" indent="0" algn="ctr">
              <a:lnSpc>
                <a:spcPct val="80000"/>
              </a:lnSpc>
              <a:buNone/>
            </a:pPr>
            <a:r>
              <a:rPr lang="en-US" sz="4800" dirty="0" smtClean="0">
                <a:solidFill>
                  <a:srgbClr val="FFFF00"/>
                </a:solidFill>
                <a:effectLst/>
              </a:rPr>
              <a:t>It depends on your jurisdiction!</a:t>
            </a:r>
          </a:p>
          <a:p>
            <a:pPr marL="0" indent="0" algn="ctr">
              <a:lnSpc>
                <a:spcPct val="80000"/>
              </a:lnSpc>
              <a:buNone/>
            </a:pPr>
            <a:r>
              <a:rPr lang="en-US" sz="4000" u="sng" dirty="0" smtClean="0">
                <a:solidFill>
                  <a:srgbClr val="FF0000"/>
                </a:solidFill>
                <a:effectLst/>
              </a:rPr>
              <a:t>Beware </a:t>
            </a:r>
            <a:r>
              <a:rPr lang="en-US" sz="4000" u="sng" dirty="0">
                <a:solidFill>
                  <a:srgbClr val="FF0000"/>
                </a:solidFill>
                <a:effectLst/>
              </a:rPr>
              <a:t>in </a:t>
            </a:r>
            <a:r>
              <a:rPr lang="en-US" sz="4000" u="sng" dirty="0" smtClean="0">
                <a:solidFill>
                  <a:srgbClr val="FF0000"/>
                </a:solidFill>
                <a:effectLst/>
              </a:rPr>
              <a:t>California</a:t>
            </a:r>
            <a:r>
              <a:rPr lang="en-US" sz="4000" dirty="0" smtClean="0">
                <a:solidFill>
                  <a:srgbClr val="FF0000"/>
                </a:solidFill>
                <a:effectLst/>
              </a:rPr>
              <a:t> </a:t>
            </a:r>
          </a:p>
          <a:p>
            <a:pPr marL="0" indent="0" algn="ctr">
              <a:lnSpc>
                <a:spcPct val="80000"/>
              </a:lnSpc>
              <a:buNone/>
            </a:pPr>
            <a:r>
              <a:rPr lang="en-US" sz="4000" dirty="0" smtClean="0">
                <a:solidFill>
                  <a:schemeClr val="tx2">
                    <a:lumMod val="60000"/>
                    <a:lumOff val="40000"/>
                  </a:schemeClr>
                </a:solidFill>
                <a:effectLst/>
              </a:rPr>
              <a:t>Employer </a:t>
            </a:r>
            <a:r>
              <a:rPr lang="en-US" sz="4000" i="1" dirty="0">
                <a:solidFill>
                  <a:schemeClr val="tx2">
                    <a:lumMod val="60000"/>
                    <a:lumOff val="40000"/>
                  </a:schemeClr>
                </a:solidFill>
                <a:effectLst/>
              </a:rPr>
              <a:t>cannot</a:t>
            </a:r>
            <a:r>
              <a:rPr lang="en-US" sz="4000" dirty="0">
                <a:solidFill>
                  <a:schemeClr val="tx2">
                    <a:lumMod val="60000"/>
                    <a:lumOff val="40000"/>
                  </a:schemeClr>
                </a:solidFill>
                <a:effectLst/>
              </a:rPr>
              <a:t> average the $$ over the clock hours for min. wage </a:t>
            </a:r>
            <a:r>
              <a:rPr lang="en-US" sz="4000" dirty="0" smtClean="0">
                <a:solidFill>
                  <a:schemeClr val="tx2">
                    <a:lumMod val="60000"/>
                    <a:lumOff val="40000"/>
                  </a:schemeClr>
                </a:solidFill>
                <a:effectLst/>
              </a:rPr>
              <a:t>compliance. </a:t>
            </a:r>
            <a:r>
              <a:rPr lang="en-US" sz="4000" dirty="0">
                <a:solidFill>
                  <a:schemeClr val="tx2">
                    <a:lumMod val="60000"/>
                    <a:lumOff val="40000"/>
                  </a:schemeClr>
                </a:solidFill>
                <a:effectLst/>
              </a:rPr>
              <a:t>Flat-rate or commission is only designed to pay for time repairing/selling, so must pay separate wages (at least min. wage) for non-productive </a:t>
            </a:r>
            <a:r>
              <a:rPr lang="en-US" sz="4000" dirty="0" smtClean="0">
                <a:solidFill>
                  <a:schemeClr val="tx2">
                    <a:lumMod val="60000"/>
                    <a:lumOff val="40000"/>
                  </a:schemeClr>
                </a:solidFill>
                <a:effectLst/>
              </a:rPr>
              <a:t>time AND must pay separately for the mandatory rest periods!</a:t>
            </a:r>
          </a:p>
          <a:p>
            <a:pPr marL="0" indent="0" algn="ctr">
              <a:lnSpc>
                <a:spcPct val="80000"/>
              </a:lnSpc>
              <a:buNone/>
            </a:pPr>
            <a:r>
              <a:rPr lang="en-US" sz="4000" dirty="0" smtClean="0">
                <a:solidFill>
                  <a:srgbClr val="FFFF00"/>
                </a:solidFill>
                <a:effectLst/>
              </a:rPr>
              <a:t>Solutions exist – see me after…</a:t>
            </a:r>
          </a:p>
        </p:txBody>
      </p:sp>
    </p:spTree>
    <p:extLst>
      <p:ext uri="{BB962C8B-B14F-4D97-AF65-F5344CB8AC3E}">
        <p14:creationId xmlns:p14="http://schemas.microsoft.com/office/powerpoint/2010/main" val="348511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a:xfrm>
            <a:off x="559676" y="625366"/>
            <a:ext cx="7772400" cy="5562600"/>
          </a:xfrm>
        </p:spPr>
        <p:txBody>
          <a:bodyPr/>
          <a:lstStyle/>
          <a:p>
            <a:pPr algn="ctr"/>
            <a:r>
              <a:rPr lang="en-US" sz="5400" dirty="0">
                <a:solidFill>
                  <a:srgbClr val="FFFF00"/>
                </a:solidFill>
              </a:rPr>
              <a:t>Thank You!</a:t>
            </a:r>
            <a:br>
              <a:rPr lang="en-US" sz="5400" dirty="0">
                <a:solidFill>
                  <a:srgbClr val="FFFF00"/>
                </a:solidFill>
              </a:rPr>
            </a:br>
            <a:r>
              <a:rPr lang="en-US" sz="5400" u="sng" dirty="0">
                <a:solidFill>
                  <a:srgbClr val="FFFF00"/>
                </a:solidFill>
              </a:rPr>
              <a:t>Human Resources Committee</a:t>
            </a:r>
            <a:r>
              <a:rPr lang="en-US" sz="5400" dirty="0"/>
              <a:t/>
            </a:r>
            <a:br>
              <a:rPr lang="en-US" sz="5400" dirty="0"/>
            </a:br>
            <a:r>
              <a:rPr lang="en-US" sz="5400" dirty="0"/>
              <a:t/>
            </a:r>
            <a:br>
              <a:rPr lang="en-US" sz="5400" dirty="0"/>
            </a:br>
            <a:r>
              <a:rPr lang="en-US" sz="5400" dirty="0">
                <a:solidFill>
                  <a:schemeClr val="tx1"/>
                </a:solidFill>
              </a:rPr>
              <a:t>Cory King – Chair</a:t>
            </a:r>
            <a:br>
              <a:rPr lang="en-US" sz="5400" dirty="0">
                <a:solidFill>
                  <a:schemeClr val="tx1"/>
                </a:solidFill>
              </a:rPr>
            </a:br>
            <a:r>
              <a:rPr lang="en-US" sz="5400" dirty="0">
                <a:solidFill>
                  <a:schemeClr val="tx1"/>
                </a:solidFill>
              </a:rPr>
              <a:t> </a:t>
            </a:r>
            <a:r>
              <a:rPr lang="en-US" sz="4000" dirty="0" smtClean="0">
                <a:solidFill>
                  <a:schemeClr val="tx1"/>
                </a:solidFill>
              </a:rPr>
              <a:t>cking@employerlawyers.com</a:t>
            </a:r>
            <a:r>
              <a:rPr lang="en-US" sz="2800" dirty="0">
                <a:solidFill>
                  <a:schemeClr val="tx1"/>
                </a:solidFill>
              </a:rPr>
              <a:t/>
            </a:r>
            <a:br>
              <a:rPr lang="en-US" sz="2800" dirty="0">
                <a:solidFill>
                  <a:schemeClr val="tx1"/>
                </a:solidFill>
              </a:rPr>
            </a:br>
            <a:r>
              <a:rPr lang="en-US" sz="2800" dirty="0"/>
              <a:t/>
            </a:r>
            <a:br>
              <a:rPr lang="en-US" sz="2800" dirty="0"/>
            </a:b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3731"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2" descr="C:\Users\AA0J\AppData\Local\Microsoft\Windows\Temporary Internet Files\Content.IE5\KDYBXNQ1\MC9003910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2408238"/>
            <a:ext cx="334168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6155" y="1472996"/>
            <a:ext cx="4583307"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Break Time</a:t>
            </a:r>
          </a:p>
        </p:txBody>
      </p:sp>
    </p:spTree>
    <p:custDataLst>
      <p:tags r:id="rId1"/>
    </p:custDataLst>
    <p:extLst>
      <p:ext uri="{BB962C8B-B14F-4D97-AF65-F5344CB8AC3E}">
        <p14:creationId xmlns:p14="http://schemas.microsoft.com/office/powerpoint/2010/main" val="404690039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6875" y="242888"/>
            <a:ext cx="5805488" cy="584200"/>
          </a:xfrm>
          <a:prstGeom prst="rect">
            <a:avLst/>
          </a:prstGeom>
          <a:noFill/>
        </p:spPr>
        <p:txBody>
          <a:bodyPr wrap="none">
            <a:spAutoFit/>
          </a:bodyPr>
          <a:lstStyle/>
          <a:p>
            <a:pPr eaLnBrk="1" fontAlgn="auto" hangingPunct="1">
              <a:spcBef>
                <a:spcPts val="0"/>
              </a:spcBef>
              <a:spcAft>
                <a:spcPts val="0"/>
              </a:spcAft>
              <a:defRPr/>
            </a:pPr>
            <a:r>
              <a:rPr lang="en-US" sz="3200" i="1" dirty="0">
                <a:solidFill>
                  <a:srgbClr val="002060"/>
                </a:solidFill>
                <a:latin typeface="Aharoni" pitchFamily="2" charset="-79"/>
                <a:ea typeface="+mn-ea"/>
                <a:cs typeface="Aharoni" pitchFamily="2" charset="-79"/>
              </a:rPr>
              <a:t>Collision Industry Conference</a:t>
            </a:r>
          </a:p>
        </p:txBody>
      </p:sp>
      <p:sp>
        <p:nvSpPr>
          <p:cNvPr id="10" name="TextBox 9"/>
          <p:cNvSpPr txBox="1"/>
          <p:nvPr/>
        </p:nvSpPr>
        <p:spPr>
          <a:xfrm>
            <a:off x="2803525" y="822325"/>
            <a:ext cx="3532188" cy="523875"/>
          </a:xfrm>
          <a:prstGeom prst="rect">
            <a:avLst/>
          </a:prstGeom>
          <a:noFill/>
        </p:spPr>
        <p:txBody>
          <a:bodyPr wrap="none">
            <a:spAutoFit/>
          </a:bodyPr>
          <a:lstStyle/>
          <a:p>
            <a:pPr eaLnBrk="1" fontAlgn="auto" hangingPunct="1">
              <a:spcBef>
                <a:spcPts val="0"/>
              </a:spcBef>
              <a:spcAft>
                <a:spcPts val="0"/>
              </a:spcAft>
              <a:defRPr/>
            </a:pPr>
            <a:r>
              <a:rPr lang="en-US" sz="2800" dirty="0">
                <a:solidFill>
                  <a:prstClr val="black"/>
                </a:solidFill>
                <a:latin typeface="Aharoni" pitchFamily="2" charset="-79"/>
                <a:ea typeface="+mn-ea"/>
                <a:cs typeface="Aharoni" pitchFamily="2" charset="-79"/>
              </a:rPr>
              <a:t>Level One Sponsors</a:t>
            </a:r>
          </a:p>
        </p:txBody>
      </p:sp>
      <p:sp>
        <p:nvSpPr>
          <p:cNvPr id="11" name="TextBox 10"/>
          <p:cNvSpPr txBox="1"/>
          <p:nvPr/>
        </p:nvSpPr>
        <p:spPr>
          <a:xfrm>
            <a:off x="3208338" y="2738438"/>
            <a:ext cx="3059112" cy="461962"/>
          </a:xfrm>
          <a:prstGeom prst="rect">
            <a:avLst/>
          </a:prstGeom>
          <a:noFill/>
        </p:spPr>
        <p:txBody>
          <a:bodyPr wrap="none">
            <a:spAutoFit/>
          </a:bodyPr>
          <a:lstStyle/>
          <a:p>
            <a:pPr eaLnBrk="1" fontAlgn="auto" hangingPunct="1">
              <a:spcBef>
                <a:spcPts val="0"/>
              </a:spcBef>
              <a:spcAft>
                <a:spcPts val="0"/>
              </a:spcAft>
              <a:defRPr/>
            </a:pPr>
            <a:r>
              <a:rPr lang="en-US" sz="2400" dirty="0">
                <a:solidFill>
                  <a:prstClr val="black"/>
                </a:solidFill>
                <a:latin typeface="Aharoni" pitchFamily="2" charset="-79"/>
                <a:ea typeface="+mn-ea"/>
                <a:cs typeface="Aharoni" pitchFamily="2" charset="-79"/>
              </a:rPr>
              <a:t>Level Two Sponsors</a:t>
            </a:r>
          </a:p>
        </p:txBody>
      </p:sp>
      <p:pic>
        <p:nvPicPr>
          <p:cNvPr id="26630"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09688"/>
            <a:ext cx="1576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601788"/>
            <a:ext cx="1254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746250"/>
            <a:ext cx="242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descr="P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11288"/>
            <a:ext cx="1268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39888"/>
            <a:ext cx="17414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1288" y="3424238"/>
            <a:ext cx="2830512" cy="329247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1-800 Radiator &amp; A/C	</a:t>
            </a:r>
          </a:p>
          <a:p>
            <a:pPr eaLnBrk="1" fontAlgn="auto" hangingPunct="1">
              <a:spcBef>
                <a:spcPts val="0"/>
              </a:spcBef>
              <a:spcAft>
                <a:spcPts val="0"/>
              </a:spcAft>
              <a:defRPr/>
            </a:pPr>
            <a:r>
              <a:rPr lang="en-US" sz="1600" dirty="0">
                <a:latin typeface="Calibri"/>
                <a:ea typeface="+mn-ea"/>
              </a:rPr>
              <a:t>3M Automotive Aftermarket</a:t>
            </a:r>
          </a:p>
          <a:p>
            <a:pPr eaLnBrk="1" fontAlgn="auto" hangingPunct="1">
              <a:spcBef>
                <a:spcPts val="0"/>
              </a:spcBef>
              <a:spcAft>
                <a:spcPts val="0"/>
              </a:spcAft>
              <a:defRPr/>
            </a:pPr>
            <a:r>
              <a:rPr lang="en-US" sz="1600" dirty="0">
                <a:latin typeface="Calibri"/>
                <a:ea typeface="+mn-ea"/>
              </a:rPr>
              <a:t>AkzoNobel Coatings </a:t>
            </a:r>
          </a:p>
          <a:p>
            <a:pPr eaLnBrk="1" fontAlgn="auto" hangingPunct="1">
              <a:spcBef>
                <a:spcPts val="0"/>
              </a:spcBef>
              <a:spcAft>
                <a:spcPts val="0"/>
              </a:spcAft>
              <a:defRPr/>
            </a:pPr>
            <a:r>
              <a:rPr lang="en-US" sz="1600" dirty="0">
                <a:latin typeface="Calibri"/>
                <a:ea typeface="+mn-ea"/>
              </a:rPr>
              <a:t>ALLDATA </a:t>
            </a:r>
          </a:p>
          <a:p>
            <a:pPr eaLnBrk="1" fontAlgn="auto" hangingPunct="1">
              <a:spcBef>
                <a:spcPts val="0"/>
              </a:spcBef>
              <a:spcAft>
                <a:spcPts val="0"/>
              </a:spcAft>
              <a:defRPr/>
            </a:pPr>
            <a:r>
              <a:rPr lang="en-US" sz="1600" dirty="0">
                <a:latin typeface="Calibri"/>
                <a:ea typeface="+mn-ea"/>
              </a:rPr>
              <a:t>AudaExplore, a Solera Company</a:t>
            </a:r>
          </a:p>
          <a:p>
            <a:pPr eaLnBrk="1" fontAlgn="auto" hangingPunct="1">
              <a:spcBef>
                <a:spcPts val="0"/>
              </a:spcBef>
              <a:spcAft>
                <a:spcPts val="0"/>
              </a:spcAft>
              <a:defRPr/>
            </a:pPr>
            <a:r>
              <a:rPr lang="en-US" sz="1600" dirty="0">
                <a:latin typeface="Calibri"/>
                <a:ea typeface="+mn-ea"/>
              </a:rPr>
              <a:t>Caliber Collision Centers</a:t>
            </a:r>
          </a:p>
          <a:p>
            <a:pPr eaLnBrk="1" fontAlgn="auto" hangingPunct="1">
              <a:spcBef>
                <a:spcPts val="0"/>
              </a:spcBef>
              <a:spcAft>
                <a:spcPts val="0"/>
              </a:spcAft>
              <a:defRPr/>
            </a:pPr>
            <a:r>
              <a:rPr lang="en-US" sz="1600" dirty="0">
                <a:latin typeface="Calibri"/>
                <a:ea typeface="+mn-ea"/>
              </a:rPr>
              <a:t>Car-Part.com</a:t>
            </a:r>
          </a:p>
          <a:p>
            <a:pPr eaLnBrk="1" fontAlgn="auto" hangingPunct="1">
              <a:spcBef>
                <a:spcPts val="0"/>
              </a:spcBef>
              <a:spcAft>
                <a:spcPts val="0"/>
              </a:spcAft>
              <a:defRPr/>
            </a:pPr>
            <a:r>
              <a:rPr lang="en-US" sz="1600" dirty="0">
                <a:latin typeface="Calibri"/>
                <a:ea typeface="+mn-ea"/>
              </a:rPr>
              <a:t>CARQUEST Auto Parts &amp; Paint</a:t>
            </a:r>
          </a:p>
          <a:p>
            <a:pPr eaLnBrk="1" fontAlgn="auto" hangingPunct="1">
              <a:spcBef>
                <a:spcPts val="0"/>
              </a:spcBef>
              <a:spcAft>
                <a:spcPts val="0"/>
              </a:spcAft>
              <a:defRPr/>
            </a:pPr>
            <a:r>
              <a:rPr lang="en-US" sz="1600" dirty="0">
                <a:latin typeface="Calibri"/>
                <a:ea typeface="+mn-ea"/>
              </a:rPr>
              <a:t>CCC Information Services</a:t>
            </a:r>
          </a:p>
          <a:p>
            <a:pPr eaLnBrk="1" fontAlgn="auto" hangingPunct="1">
              <a:spcBef>
                <a:spcPts val="0"/>
              </a:spcBef>
              <a:spcAft>
                <a:spcPts val="0"/>
              </a:spcAft>
              <a:defRPr/>
            </a:pPr>
            <a:r>
              <a:rPr lang="en-US" sz="1600" dirty="0">
                <a:latin typeface="Calibri"/>
                <a:ea typeface="+mn-ea"/>
              </a:rPr>
              <a:t>ChemSpec</a:t>
            </a:r>
          </a:p>
          <a:p>
            <a:pPr eaLnBrk="1" fontAlgn="auto" hangingPunct="1">
              <a:spcBef>
                <a:spcPts val="0"/>
              </a:spcBef>
              <a:spcAft>
                <a:spcPts val="0"/>
              </a:spcAft>
              <a:defRPr/>
            </a:pPr>
            <a:r>
              <a:rPr lang="en-US" sz="1600" dirty="0">
                <a:latin typeface="Calibri"/>
                <a:ea typeface="+mn-ea"/>
              </a:rPr>
              <a:t>Chief Automotive Technologies</a:t>
            </a:r>
          </a:p>
          <a:p>
            <a:pPr eaLnBrk="1" fontAlgn="auto" hangingPunct="1">
              <a:spcBef>
                <a:spcPts val="0"/>
              </a:spcBef>
              <a:spcAft>
                <a:spcPts val="0"/>
              </a:spcAft>
              <a:defRPr/>
            </a:pPr>
            <a:endParaRPr lang="en-US" sz="1400" dirty="0">
              <a:solidFill>
                <a:prstClr val="white"/>
              </a:solidFill>
              <a:latin typeface="Calibri"/>
              <a:ea typeface="+mn-ea"/>
            </a:endParaRPr>
          </a:p>
          <a:p>
            <a:pPr eaLnBrk="1" fontAlgn="auto" hangingPunct="1">
              <a:spcBef>
                <a:spcPts val="0"/>
              </a:spcBef>
              <a:spcAft>
                <a:spcPts val="0"/>
              </a:spcAft>
              <a:defRPr/>
            </a:pPr>
            <a:endParaRPr lang="en-US" dirty="0">
              <a:solidFill>
                <a:prstClr val="white"/>
              </a:solidFill>
              <a:latin typeface="Calibri"/>
              <a:ea typeface="+mn-ea"/>
            </a:endParaRPr>
          </a:p>
        </p:txBody>
      </p:sp>
      <p:pic>
        <p:nvPicPr>
          <p:cNvPr id="26636"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71800" y="3392488"/>
            <a:ext cx="2709863" cy="332422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Coyote Vision Group</a:t>
            </a:r>
          </a:p>
          <a:p>
            <a:pPr eaLnBrk="1" fontAlgn="auto" hangingPunct="1">
              <a:spcBef>
                <a:spcPts val="0"/>
              </a:spcBef>
              <a:spcAft>
                <a:spcPts val="0"/>
              </a:spcAft>
              <a:defRPr/>
            </a:pPr>
            <a:r>
              <a:rPr lang="en-US" sz="1600" dirty="0">
                <a:latin typeface="Calibri"/>
                <a:ea typeface="+mn-ea"/>
              </a:rPr>
              <a:t>     Square One Systems</a:t>
            </a:r>
          </a:p>
          <a:p>
            <a:pPr eaLnBrk="1" fontAlgn="auto" hangingPunct="1">
              <a:spcBef>
                <a:spcPts val="0"/>
              </a:spcBef>
              <a:spcAft>
                <a:spcPts val="0"/>
              </a:spcAft>
              <a:defRPr/>
            </a:pPr>
            <a:r>
              <a:rPr lang="en-US" sz="1600" dirty="0">
                <a:latin typeface="Calibri"/>
                <a:ea typeface="+mn-ea"/>
              </a:rPr>
              <a:t>CSi Complete &amp; TenPoint </a:t>
            </a:r>
          </a:p>
          <a:p>
            <a:pPr eaLnBrk="1" fontAlgn="auto" hangingPunct="1">
              <a:spcBef>
                <a:spcPts val="0"/>
              </a:spcBef>
              <a:spcAft>
                <a:spcPts val="0"/>
              </a:spcAft>
              <a:defRPr/>
            </a:pPr>
            <a:r>
              <a:rPr lang="en-US" sz="1600" dirty="0">
                <a:latin typeface="Calibri"/>
                <a:ea typeface="+mn-ea"/>
              </a:rPr>
              <a:t>     Insurance Solutions</a:t>
            </a:r>
          </a:p>
          <a:p>
            <a:pPr eaLnBrk="1" fontAlgn="auto" hangingPunct="1">
              <a:spcBef>
                <a:spcPts val="0"/>
              </a:spcBef>
              <a:spcAft>
                <a:spcPts val="0"/>
              </a:spcAft>
              <a:defRPr/>
            </a:pPr>
            <a:r>
              <a:rPr lang="en-US" sz="1600" dirty="0">
                <a:latin typeface="Calibri"/>
                <a:ea typeface="+mn-ea"/>
              </a:rPr>
              <a:t>Enterprise Rent-A-Car	</a:t>
            </a:r>
          </a:p>
          <a:p>
            <a:pPr eaLnBrk="1" fontAlgn="auto" hangingPunct="1">
              <a:spcBef>
                <a:spcPts val="0"/>
              </a:spcBef>
              <a:spcAft>
                <a:spcPts val="0"/>
              </a:spcAft>
              <a:defRPr/>
            </a:pPr>
            <a:r>
              <a:rPr lang="en-US" sz="1600" dirty="0">
                <a:latin typeface="Calibri"/>
                <a:ea typeface="+mn-ea"/>
              </a:rPr>
              <a:t>Ford Customer Service</a:t>
            </a:r>
          </a:p>
          <a:p>
            <a:pPr eaLnBrk="1" fontAlgn="auto" hangingPunct="1">
              <a:spcBef>
                <a:spcPts val="0"/>
              </a:spcBef>
              <a:spcAft>
                <a:spcPts val="0"/>
              </a:spcAft>
              <a:defRPr/>
            </a:pPr>
            <a:r>
              <a:rPr lang="en-US" sz="1600" dirty="0">
                <a:latin typeface="Calibri"/>
                <a:ea typeface="+mn-ea"/>
              </a:rPr>
              <a:t>General Motors – </a:t>
            </a:r>
          </a:p>
          <a:p>
            <a:pPr eaLnBrk="1" fontAlgn="auto" hangingPunct="1">
              <a:spcBef>
                <a:spcPts val="0"/>
              </a:spcBef>
              <a:spcAft>
                <a:spcPts val="0"/>
              </a:spcAft>
              <a:defRPr/>
            </a:pPr>
            <a:r>
              <a:rPr lang="en-US" sz="1600" dirty="0">
                <a:latin typeface="Calibri"/>
                <a:ea typeface="+mn-ea"/>
              </a:rPr>
              <a:t>     Customer Care &amp; Aftersales</a:t>
            </a:r>
          </a:p>
          <a:p>
            <a:pPr eaLnBrk="1" fontAlgn="auto" hangingPunct="1">
              <a:spcBef>
                <a:spcPts val="0"/>
              </a:spcBef>
              <a:spcAft>
                <a:spcPts val="0"/>
              </a:spcAft>
              <a:defRPr/>
            </a:pPr>
            <a:r>
              <a:rPr lang="en-US" sz="1600" dirty="0">
                <a:latin typeface="Calibri"/>
                <a:ea typeface="+mn-ea"/>
              </a:rPr>
              <a:t>ITW Evercoat</a:t>
            </a:r>
          </a:p>
          <a:p>
            <a:pPr eaLnBrk="1" fontAlgn="auto" hangingPunct="1">
              <a:spcBef>
                <a:spcPts val="0"/>
              </a:spcBef>
              <a:spcAft>
                <a:spcPts val="0"/>
              </a:spcAft>
              <a:defRPr/>
            </a:pPr>
            <a:r>
              <a:rPr lang="en-US" sz="1600" dirty="0">
                <a:latin typeface="Calibri"/>
                <a:ea typeface="+mn-ea"/>
              </a:rPr>
              <a:t>Kent Automotive</a:t>
            </a:r>
          </a:p>
          <a:p>
            <a:pPr eaLnBrk="1" fontAlgn="auto" hangingPunct="1">
              <a:spcBef>
                <a:spcPts val="0"/>
              </a:spcBef>
              <a:spcAft>
                <a:spcPts val="0"/>
              </a:spcAft>
              <a:defRPr/>
            </a:pPr>
            <a:r>
              <a:rPr lang="en-US" sz="1600" dirty="0">
                <a:latin typeface="Calibri"/>
                <a:ea typeface="+mn-ea"/>
              </a:rPr>
              <a:t>LKQ / Keystone</a:t>
            </a:r>
          </a:p>
          <a:p>
            <a:pPr eaLnBrk="1" fontAlgn="auto" hangingPunct="1">
              <a:spcBef>
                <a:spcPts val="0"/>
              </a:spcBef>
              <a:spcAft>
                <a:spcPts val="0"/>
              </a:spcAft>
              <a:defRPr/>
            </a:pPr>
            <a:r>
              <a:rPr lang="en-US" sz="1600" dirty="0">
                <a:latin typeface="Calibri"/>
                <a:ea typeface="+mn-ea"/>
              </a:rPr>
              <a:t>Lord Corporation </a:t>
            </a:r>
          </a:p>
          <a:p>
            <a:pPr eaLnBrk="1" fontAlgn="auto" hangingPunct="1">
              <a:spcBef>
                <a:spcPts val="0"/>
              </a:spcBef>
              <a:spcAft>
                <a:spcPts val="0"/>
              </a:spcAft>
              <a:defRPr/>
            </a:pPr>
            <a:endParaRPr lang="en-US" dirty="0">
              <a:solidFill>
                <a:prstClr val="white"/>
              </a:solidFill>
              <a:latin typeface="Calibri"/>
              <a:ea typeface="+mn-ea"/>
            </a:endParaRPr>
          </a:p>
        </p:txBody>
      </p:sp>
      <p:sp>
        <p:nvSpPr>
          <p:cNvPr id="26" name="TextBox 25"/>
          <p:cNvSpPr txBox="1"/>
          <p:nvPr/>
        </p:nvSpPr>
        <p:spPr>
          <a:xfrm>
            <a:off x="5757863" y="3363913"/>
            <a:ext cx="3386137" cy="3570287"/>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Matrix Electronic Measuring</a:t>
            </a:r>
          </a:p>
          <a:p>
            <a:pPr eaLnBrk="1" fontAlgn="auto" hangingPunct="1">
              <a:spcBef>
                <a:spcPts val="0"/>
              </a:spcBef>
              <a:spcAft>
                <a:spcPts val="0"/>
              </a:spcAft>
              <a:defRPr/>
            </a:pPr>
            <a:r>
              <a:rPr lang="en-US" sz="1600" dirty="0">
                <a:latin typeface="Calibri"/>
                <a:ea typeface="+mn-ea"/>
              </a:rPr>
              <a:t>Matrix System Automotive Finishes</a:t>
            </a:r>
          </a:p>
          <a:p>
            <a:pPr eaLnBrk="1" fontAlgn="auto" hangingPunct="1">
              <a:spcBef>
                <a:spcPts val="0"/>
              </a:spcBef>
              <a:spcAft>
                <a:spcPts val="0"/>
              </a:spcAft>
              <a:defRPr/>
            </a:pPr>
            <a:r>
              <a:rPr lang="en-US" sz="1600" dirty="0">
                <a:latin typeface="Calibri"/>
                <a:ea typeface="+mn-ea"/>
              </a:rPr>
              <a:t>Mitchell International</a:t>
            </a:r>
          </a:p>
          <a:p>
            <a:pPr eaLnBrk="1" fontAlgn="auto" hangingPunct="1">
              <a:spcBef>
                <a:spcPts val="0"/>
              </a:spcBef>
              <a:spcAft>
                <a:spcPts val="0"/>
              </a:spcAft>
              <a:defRPr/>
            </a:pPr>
            <a:r>
              <a:rPr lang="en-US" sz="1600" dirty="0">
                <a:latin typeface="Calibri"/>
                <a:ea typeface="+mn-ea"/>
              </a:rPr>
              <a:t>National Coatings</a:t>
            </a:r>
          </a:p>
          <a:p>
            <a:pPr eaLnBrk="1" fontAlgn="auto" hangingPunct="1">
              <a:spcBef>
                <a:spcPts val="0"/>
              </a:spcBef>
              <a:spcAft>
                <a:spcPts val="0"/>
              </a:spcAft>
              <a:defRPr/>
            </a:pPr>
            <a:r>
              <a:rPr lang="en-US" sz="1600" dirty="0">
                <a:latin typeface="Calibri"/>
                <a:ea typeface="+mn-ea"/>
              </a:rPr>
              <a:t>Norton Saint-Gobain</a:t>
            </a:r>
          </a:p>
          <a:p>
            <a:pPr eaLnBrk="1" fontAlgn="auto" hangingPunct="1">
              <a:spcBef>
                <a:spcPts val="0"/>
              </a:spcBef>
              <a:spcAft>
                <a:spcPts val="0"/>
              </a:spcAft>
              <a:defRPr/>
            </a:pPr>
            <a:r>
              <a:rPr lang="en-US" sz="1600" dirty="0">
                <a:latin typeface="Calibri"/>
                <a:ea typeface="+mn-ea"/>
              </a:rPr>
              <a:t>Paint, Body &amp; Equipment Distributors, </a:t>
            </a:r>
          </a:p>
          <a:p>
            <a:pPr eaLnBrk="1" fontAlgn="auto" hangingPunct="1">
              <a:spcBef>
                <a:spcPts val="0"/>
              </a:spcBef>
              <a:spcAft>
                <a:spcPts val="0"/>
              </a:spcAft>
              <a:defRPr/>
            </a:pPr>
            <a:r>
              <a:rPr lang="en-US" sz="1600" dirty="0">
                <a:latin typeface="Calibri"/>
                <a:ea typeface="+mn-ea"/>
              </a:rPr>
              <a:t>     a segment of AAIA</a:t>
            </a:r>
          </a:p>
          <a:p>
            <a:pPr eaLnBrk="1" fontAlgn="auto" hangingPunct="1">
              <a:spcBef>
                <a:spcPts val="0"/>
              </a:spcBef>
              <a:spcAft>
                <a:spcPts val="0"/>
              </a:spcAft>
              <a:defRPr/>
            </a:pPr>
            <a:r>
              <a:rPr lang="en-US" sz="1600" dirty="0">
                <a:latin typeface="Calibri"/>
                <a:ea typeface="+mn-ea"/>
              </a:rPr>
              <a:t>Parts Trader</a:t>
            </a:r>
          </a:p>
          <a:p>
            <a:pPr eaLnBrk="1" fontAlgn="auto" hangingPunct="1">
              <a:spcBef>
                <a:spcPts val="0"/>
              </a:spcBef>
              <a:spcAft>
                <a:spcPts val="0"/>
              </a:spcAft>
              <a:defRPr/>
            </a:pPr>
            <a:r>
              <a:rPr lang="en-US" sz="1600" dirty="0">
                <a:latin typeface="Calibri"/>
                <a:ea typeface="+mn-ea"/>
              </a:rPr>
              <a:t>Sherwin-Williams Automotive Finishes</a:t>
            </a:r>
          </a:p>
          <a:p>
            <a:pPr eaLnBrk="1" fontAlgn="auto" hangingPunct="1">
              <a:spcBef>
                <a:spcPts val="0"/>
              </a:spcBef>
              <a:spcAft>
                <a:spcPts val="0"/>
              </a:spcAft>
              <a:defRPr/>
            </a:pPr>
            <a:r>
              <a:rPr lang="en-US" sz="1600" dirty="0">
                <a:latin typeface="Calibri"/>
                <a:ea typeface="+mn-ea"/>
              </a:rPr>
              <a:t>State Farm Insurance</a:t>
            </a:r>
          </a:p>
          <a:p>
            <a:pPr eaLnBrk="1" fontAlgn="auto" hangingPunct="1">
              <a:spcBef>
                <a:spcPts val="0"/>
              </a:spcBef>
              <a:spcAft>
                <a:spcPts val="0"/>
              </a:spcAft>
              <a:defRPr/>
            </a:pPr>
            <a:r>
              <a:rPr lang="en-US" sz="1600" dirty="0">
                <a:latin typeface="Calibri"/>
                <a:ea typeface="+mn-ea"/>
              </a:rPr>
              <a:t>Sterling Autobody Centers</a:t>
            </a:r>
          </a:p>
          <a:p>
            <a:pPr eaLnBrk="1" fontAlgn="auto" hangingPunct="1">
              <a:spcBef>
                <a:spcPts val="0"/>
              </a:spcBef>
              <a:spcAft>
                <a:spcPts val="0"/>
              </a:spcAft>
              <a:defRPr/>
            </a:pPr>
            <a:r>
              <a:rPr lang="en-US" sz="1600" dirty="0">
                <a:latin typeface="Calibri"/>
                <a:ea typeface="+mn-ea"/>
              </a:rPr>
              <a:t>Toyota Motor Sales, USA </a:t>
            </a:r>
          </a:p>
          <a:p>
            <a:pPr eaLnBrk="1" fontAlgn="auto" hangingPunct="1">
              <a:spcBef>
                <a:spcPts val="0"/>
              </a:spcBef>
              <a:spcAft>
                <a:spcPts val="0"/>
              </a:spcAft>
              <a:defRPr/>
            </a:pPr>
            <a:r>
              <a:rPr lang="en-US" sz="1600" dirty="0">
                <a:latin typeface="Calibri"/>
                <a:ea typeface="+mn-ea"/>
              </a:rPr>
              <a:t>United Recyclers Group</a:t>
            </a:r>
          </a:p>
          <a:p>
            <a:pPr eaLnBrk="1" fontAlgn="auto" hangingPunct="1">
              <a:spcBef>
                <a:spcPts val="0"/>
              </a:spcBef>
              <a:spcAft>
                <a:spcPts val="0"/>
              </a:spcAft>
              <a:defRPr/>
            </a:pPr>
            <a:endParaRPr lang="en-US" dirty="0">
              <a:solidFill>
                <a:prstClr val="white"/>
              </a:solidFill>
              <a:latin typeface="Calibri"/>
              <a:ea typeface="+mn-ea"/>
            </a:endParaRPr>
          </a:p>
        </p:txBody>
      </p:sp>
    </p:spTree>
    <p:extLst>
      <p:ext uri="{BB962C8B-B14F-4D97-AF65-F5344CB8AC3E}">
        <p14:creationId xmlns:p14="http://schemas.microsoft.com/office/powerpoint/2010/main" val="80520404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88" y="13112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12" y="4614863"/>
            <a:ext cx="9144000" cy="1250950"/>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sp>
        <p:nvSpPr>
          <p:cNvPr id="4100" name="Rectangle 1026"/>
          <p:cNvSpPr>
            <a:spLocks noGrp="1" noChangeArrowheads="1"/>
          </p:cNvSpPr>
          <p:nvPr>
            <p:ph type="ctrTitle" idx="4294967295"/>
          </p:nvPr>
        </p:nvSpPr>
        <p:spPr>
          <a:xfrm>
            <a:off x="0" y="3321050"/>
            <a:ext cx="9144000" cy="1143000"/>
          </a:xfrm>
        </p:spPr>
        <p:txBody>
          <a:bodyPr/>
          <a:lstStyle/>
          <a:p>
            <a:pPr algn="ctr" eaLnBrk="1" hangingPunct="1"/>
            <a:r>
              <a:rPr lang="en-US" altLang="en-US" sz="4800" smtClean="0">
                <a:solidFill>
                  <a:schemeClr val="tx1"/>
                </a:solidFill>
              </a:rPr>
              <a:t>Insurance-Repairer Relations/ </a:t>
            </a:r>
            <a:br>
              <a:rPr lang="en-US" altLang="en-US" sz="4800" smtClean="0">
                <a:solidFill>
                  <a:schemeClr val="tx1"/>
                </a:solidFill>
              </a:rPr>
            </a:br>
            <a:r>
              <a:rPr lang="en-US" altLang="en-US" sz="4800" smtClean="0">
                <a:solidFill>
                  <a:schemeClr val="tx1"/>
                </a:solidFill>
              </a:rPr>
              <a:t>Parts and Materials</a:t>
            </a:r>
            <a:endParaRPr lang="en-US" altLang="en-US" sz="4000" b="1" smtClean="0">
              <a:solidFill>
                <a:schemeClr val="tx1"/>
              </a:solidFill>
              <a:latin typeface="Arial" charset="0"/>
            </a:endParaRPr>
          </a:p>
        </p:txBody>
      </p:sp>
      <p:sp>
        <p:nvSpPr>
          <p:cNvPr id="18435" name="Rectangle 1027"/>
          <p:cNvSpPr>
            <a:spLocks noGrp="1" noChangeArrowheads="1"/>
          </p:cNvSpPr>
          <p:nvPr>
            <p:ph type="subTitle" idx="4294967295"/>
          </p:nvPr>
        </p:nvSpPr>
        <p:spPr>
          <a:xfrm>
            <a:off x="0" y="4726035"/>
            <a:ext cx="9144000" cy="1316038"/>
          </a:xfrm>
        </p:spPr>
        <p:txBody>
          <a:bodyPr/>
          <a:lstStyle/>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cs typeface="+mj-cs"/>
              </a:rPr>
              <a:t>Las Vegas 2013</a:t>
            </a:r>
          </a:p>
          <a:p>
            <a:pPr marL="0" indent="0" algn="ctr" eaLnBrk="1" hangingPunct="1">
              <a:buFont typeface="Wingdings" pitchFamily="2" charset="2"/>
              <a:buNone/>
              <a:defRPr/>
            </a:pPr>
            <a:r>
              <a:rPr lang="en-US" sz="2800" dirty="0" smtClean="0">
                <a:solidFill>
                  <a:srgbClr val="FFFFFF"/>
                </a:solidFill>
                <a:effectLst>
                  <a:outerShdw blurRad="38100" dist="38100" dir="2700000" algn="tl">
                    <a:srgbClr val="000000"/>
                  </a:outerShdw>
                </a:effectLst>
                <a:cs typeface="+mj-cs"/>
              </a:rPr>
              <a:t>Bright light </a:t>
            </a:r>
            <a:r>
              <a:rPr lang="en-US" sz="2800" dirty="0">
                <a:solidFill>
                  <a:srgbClr val="FFFFFF"/>
                </a:solidFill>
                <a:effectLst>
                  <a:outerShdw blurRad="38100" dist="38100" dir="2700000" algn="tl">
                    <a:srgbClr val="000000"/>
                  </a:outerShdw>
                </a:effectLst>
                <a:cs typeface="+mj-cs"/>
              </a:rPr>
              <a:t>c</a:t>
            </a:r>
            <a:r>
              <a:rPr lang="en-US" sz="2800" dirty="0" smtClean="0">
                <a:solidFill>
                  <a:srgbClr val="FFFFFF"/>
                </a:solidFill>
                <a:effectLst>
                  <a:outerShdw blurRad="38100" dist="38100" dir="2700000" algn="tl">
                    <a:srgbClr val="000000"/>
                  </a:outerShdw>
                </a:effectLst>
                <a:cs typeface="+mj-cs"/>
              </a:rPr>
              <a:t>ity gonna set my soul on fire</a:t>
            </a:r>
          </a:p>
        </p:txBody>
      </p:sp>
    </p:spTree>
    <p:extLst>
      <p:ext uri="{BB962C8B-B14F-4D97-AF65-F5344CB8AC3E}">
        <p14:creationId xmlns:p14="http://schemas.microsoft.com/office/powerpoint/2010/main" val="420465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tar.wmv">
            <a:hlinkClick r:id="" action="ppaction://media"/>
          </p:cNvPr>
          <p:cNvPicPr>
            <a:picLocks noRot="1" noChangeAspect="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0" y="0"/>
            <a:ext cx="9347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5123"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a:solidFill>
                  <a:srgbClr val="FFFFFF"/>
                </a:solidFill>
                <a:effectLst>
                  <a:outerShdw blurRad="38100" dist="38100" dir="2700000" algn="tl">
                    <a:srgbClr val="000000"/>
                  </a:outerShdw>
                </a:effectLst>
                <a:cs typeface="Times New Roman" pitchFamily="18" charset="0"/>
              </a:rPr>
              <a:t>Insurer-Repairer Relations Committee 2013</a:t>
            </a:r>
          </a:p>
        </p:txBody>
      </p:sp>
      <p:sp>
        <p:nvSpPr>
          <p:cNvPr id="7" name="Content Placeholder 2"/>
          <p:cNvSpPr txBox="1">
            <a:spLocks/>
          </p:cNvSpPr>
          <p:nvPr/>
        </p:nvSpPr>
        <p:spPr bwMode="auto">
          <a:xfrm>
            <a:off x="344488" y="636588"/>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kumimoji="1" sz="3200">
                <a:solidFill>
                  <a:schemeClr val="tx1"/>
                </a:solidFill>
                <a:latin typeface="Times New Roman" pitchFamily="18" charset="0"/>
                <a:ea typeface="MS PGothic" pitchFamily="34" charset="-128"/>
                <a:cs typeface="Arial" charset="0"/>
              </a:defRPr>
            </a:lvl1pPr>
            <a:lvl2pPr marL="457200">
              <a:defRPr kumimoji="1" sz="3200">
                <a:solidFill>
                  <a:schemeClr val="tx1"/>
                </a:solidFill>
                <a:latin typeface="Times New Roman" pitchFamily="18" charset="0"/>
                <a:ea typeface="Arial" charset="0"/>
                <a:cs typeface="Arial" charset="0"/>
              </a:defRPr>
            </a:lvl2pPr>
            <a:lvl3pPr marL="914400">
              <a:defRPr kumimoji="1" sz="3200">
                <a:solidFill>
                  <a:schemeClr val="tx1"/>
                </a:solidFill>
                <a:latin typeface="Times New Roman" pitchFamily="18" charset="0"/>
                <a:ea typeface="Arial" charset="0"/>
                <a:cs typeface="Arial" charset="0"/>
              </a:defRPr>
            </a:lvl3pPr>
            <a:lvl4pPr marL="1371600">
              <a:defRPr kumimoji="1" sz="3200">
                <a:solidFill>
                  <a:schemeClr val="tx1"/>
                </a:solidFill>
                <a:latin typeface="Times New Roman" pitchFamily="18" charset="0"/>
                <a:ea typeface="Arial" charset="0"/>
                <a:cs typeface="Arial" charset="0"/>
              </a:defRPr>
            </a:lvl4pPr>
            <a:lvl5pPr marL="1828800">
              <a:defRPr kumimoji="1" sz="3200">
                <a:solidFill>
                  <a:schemeClr val="tx1"/>
                </a:solidFill>
                <a:latin typeface="Times New Roman" pitchFamily="18" charset="0"/>
                <a:ea typeface="Arial" charset="0"/>
                <a:cs typeface="Arial" charset="0"/>
              </a:defRPr>
            </a:lvl5pPr>
            <a:lvl6pPr marL="2286000" eaLnBrk="0" hangingPunct="0">
              <a:defRPr kumimoji="1" sz="3200">
                <a:solidFill>
                  <a:schemeClr val="tx1"/>
                </a:solidFill>
                <a:latin typeface="Times New Roman" pitchFamily="18" charset="0"/>
                <a:ea typeface="Arial" charset="0"/>
                <a:cs typeface="Arial" charset="0"/>
              </a:defRPr>
            </a:lvl6pPr>
            <a:lvl7pPr marL="2743200" eaLnBrk="0" hangingPunct="0">
              <a:defRPr kumimoji="1" sz="3200">
                <a:solidFill>
                  <a:schemeClr val="tx1"/>
                </a:solidFill>
                <a:latin typeface="Times New Roman" pitchFamily="18" charset="0"/>
                <a:ea typeface="Arial" charset="0"/>
                <a:cs typeface="Arial" charset="0"/>
              </a:defRPr>
            </a:lvl7pPr>
            <a:lvl8pPr marL="3200400" eaLnBrk="0" hangingPunct="0">
              <a:defRPr kumimoji="1" sz="3200">
                <a:solidFill>
                  <a:schemeClr val="tx1"/>
                </a:solidFill>
                <a:latin typeface="Times New Roman" pitchFamily="18" charset="0"/>
                <a:ea typeface="Arial" charset="0"/>
                <a:cs typeface="Arial" charset="0"/>
              </a:defRPr>
            </a:lvl8pPr>
            <a:lvl9pPr marL="3657600" eaLnBrk="0" hangingPunct="0">
              <a:defRPr kumimoji="1" sz="3200">
                <a:solidFill>
                  <a:schemeClr val="tx1"/>
                </a:solidFill>
                <a:latin typeface="Times New Roman" pitchFamily="18" charset="0"/>
                <a:ea typeface="Arial" charset="0"/>
                <a:cs typeface="Arial" charset="0"/>
              </a:defRPr>
            </a:lvl9pPr>
          </a:lstStyle>
          <a:p>
            <a:pPr>
              <a:spcBef>
                <a:spcPct val="20000"/>
              </a:spcBef>
              <a:buClr>
                <a:schemeClr val="tx2"/>
              </a:buClr>
              <a:buSzPct val="75000"/>
              <a:buFont typeface="Wingdings" pitchFamily="2" charset="2"/>
              <a:buChar char="Ø"/>
            </a:pPr>
            <a:r>
              <a:rPr lang="en-US" sz="2000"/>
              <a:t>Aaron Schulenburg, SCRS</a:t>
            </a:r>
          </a:p>
          <a:p>
            <a:pPr>
              <a:spcBef>
                <a:spcPct val="20000"/>
              </a:spcBef>
              <a:buClr>
                <a:schemeClr val="tx2"/>
              </a:buClr>
              <a:buSzPct val="75000"/>
              <a:buFont typeface="Wingdings" pitchFamily="2" charset="2"/>
              <a:buChar char="Ø"/>
            </a:pPr>
            <a:r>
              <a:rPr lang="en-US" sz="2000"/>
              <a:t>Al Estorga, Estorga’s </a:t>
            </a:r>
          </a:p>
          <a:p>
            <a:pPr>
              <a:spcBef>
                <a:spcPct val="20000"/>
              </a:spcBef>
              <a:buClr>
                <a:schemeClr val="tx2"/>
              </a:buClr>
              <a:buSzPct val="75000"/>
              <a:buFont typeface="Wingdings" pitchFamily="2" charset="2"/>
              <a:buChar char="Ø"/>
            </a:pPr>
            <a:r>
              <a:rPr lang="en-US" sz="2000"/>
              <a:t>Anthony Klein, eSurance</a:t>
            </a:r>
          </a:p>
          <a:p>
            <a:pPr>
              <a:spcBef>
                <a:spcPct val="20000"/>
              </a:spcBef>
              <a:buClr>
                <a:schemeClr val="tx2"/>
              </a:buClr>
              <a:buSzPct val="75000"/>
              <a:buFont typeface="Wingdings" pitchFamily="2" charset="2"/>
              <a:buChar char="Ø"/>
            </a:pPr>
            <a:r>
              <a:rPr lang="en-US" sz="2000"/>
              <a:t>Barry Dorn, Dorn’s AutoBody</a:t>
            </a:r>
          </a:p>
          <a:p>
            <a:pPr>
              <a:spcBef>
                <a:spcPct val="20000"/>
              </a:spcBef>
              <a:buClr>
                <a:schemeClr val="tx2"/>
              </a:buClr>
              <a:buSzPct val="75000"/>
              <a:buFont typeface="Wingdings" pitchFamily="2" charset="2"/>
              <a:buChar char="Ø"/>
            </a:pPr>
            <a:r>
              <a:rPr lang="en-US" sz="2000"/>
              <a:t>Bill Bebinger, Nationwide</a:t>
            </a:r>
          </a:p>
          <a:p>
            <a:pPr>
              <a:spcBef>
                <a:spcPct val="20000"/>
              </a:spcBef>
              <a:buClr>
                <a:schemeClr val="tx2"/>
              </a:buClr>
              <a:buSzPct val="75000"/>
              <a:buFont typeface="Wingdings" pitchFamily="2" charset="2"/>
              <a:buChar char="Ø"/>
            </a:pPr>
            <a:r>
              <a:rPr lang="en-US" sz="2000"/>
              <a:t>Bill Lawrence, LC Automotive</a:t>
            </a:r>
          </a:p>
          <a:p>
            <a:pPr>
              <a:spcBef>
                <a:spcPct val="20000"/>
              </a:spcBef>
              <a:buClr>
                <a:schemeClr val="tx2"/>
              </a:buClr>
              <a:buSzPct val="75000"/>
              <a:buFont typeface="Wingdings" pitchFamily="2" charset="2"/>
              <a:buChar char="Ø"/>
            </a:pPr>
            <a:r>
              <a:rPr lang="en-US" sz="2000"/>
              <a:t>Bob Smith, Repair Advocate</a:t>
            </a:r>
          </a:p>
          <a:p>
            <a:pPr>
              <a:spcBef>
                <a:spcPct val="20000"/>
              </a:spcBef>
              <a:buClr>
                <a:schemeClr val="tx2"/>
              </a:buClr>
              <a:buSzPct val="75000"/>
              <a:buFont typeface="Wingdings" pitchFamily="2" charset="2"/>
              <a:buChar char="Ø"/>
            </a:pPr>
            <a:r>
              <a:rPr lang="en-US" sz="2000"/>
              <a:t>Brett Downs, 1800Radiator</a:t>
            </a:r>
          </a:p>
          <a:p>
            <a:pPr>
              <a:spcBef>
                <a:spcPct val="20000"/>
              </a:spcBef>
              <a:buClr>
                <a:schemeClr val="tx2"/>
              </a:buClr>
              <a:buSzPct val="75000"/>
              <a:buFont typeface="Wingdings" pitchFamily="2" charset="2"/>
              <a:buChar char="Ø"/>
            </a:pPr>
            <a:r>
              <a:rPr lang="en-US" sz="2000"/>
              <a:t>Carl Garcia, Carl’s Collision</a:t>
            </a:r>
          </a:p>
          <a:p>
            <a:pPr>
              <a:spcBef>
                <a:spcPct val="20000"/>
              </a:spcBef>
              <a:buClr>
                <a:schemeClr val="tx2"/>
              </a:buClr>
              <a:buSzPct val="75000"/>
              <a:buFont typeface="Wingdings" pitchFamily="2" charset="2"/>
              <a:buChar char="Ø"/>
            </a:pPr>
            <a:r>
              <a:rPr lang="en-US" sz="2000"/>
              <a:t>Chris Andreoli, Progressive</a:t>
            </a:r>
          </a:p>
          <a:p>
            <a:pPr>
              <a:spcBef>
                <a:spcPct val="20000"/>
              </a:spcBef>
              <a:buClr>
                <a:schemeClr val="tx2"/>
              </a:buClr>
              <a:buSzPct val="75000"/>
              <a:buFont typeface="Wingdings" pitchFamily="2" charset="2"/>
              <a:buChar char="Ø"/>
            </a:pPr>
            <a:r>
              <a:rPr lang="en-US" sz="2000"/>
              <a:t>Chris Donnelly, Bodyworks Collision</a:t>
            </a:r>
          </a:p>
          <a:p>
            <a:pPr>
              <a:spcBef>
                <a:spcPct val="20000"/>
              </a:spcBef>
              <a:buClr>
                <a:schemeClr val="tx2"/>
              </a:buClr>
              <a:buSzPct val="75000"/>
              <a:buFont typeface="Wingdings" pitchFamily="2" charset="2"/>
              <a:buNone/>
            </a:pPr>
            <a:endParaRPr lang="en-US" sz="1800"/>
          </a:p>
          <a:p>
            <a:pPr algn="ctr">
              <a:spcBef>
                <a:spcPct val="20000"/>
              </a:spcBef>
              <a:buClr>
                <a:schemeClr val="tx2"/>
              </a:buClr>
              <a:buSzPct val="75000"/>
              <a:buFont typeface="Wingdings" pitchFamily="2" charset="2"/>
              <a:buNone/>
            </a:pPr>
            <a:endParaRPr lang="en-US" sz="2000"/>
          </a:p>
          <a:p>
            <a:pPr algn="ctr">
              <a:spcBef>
                <a:spcPct val="20000"/>
              </a:spcBef>
              <a:buClr>
                <a:schemeClr val="tx2"/>
              </a:buClr>
              <a:buSzPct val="75000"/>
              <a:buFont typeface="Wingdings" pitchFamily="2" charset="2"/>
              <a:buNone/>
            </a:pPr>
            <a:endParaRPr lang="en-US" sz="2000"/>
          </a:p>
          <a:p>
            <a:pPr algn="ctr">
              <a:spcBef>
                <a:spcPct val="20000"/>
              </a:spcBef>
              <a:buClr>
                <a:schemeClr val="tx2"/>
              </a:buClr>
              <a:buSzPct val="75000"/>
              <a:buFont typeface="Wingdings" pitchFamily="2" charset="2"/>
              <a:buNone/>
            </a:pPr>
            <a:endParaRPr lang="en-US" sz="2000"/>
          </a:p>
          <a:p>
            <a:pPr algn="ctr">
              <a:spcBef>
                <a:spcPct val="20000"/>
              </a:spcBef>
              <a:buClr>
                <a:schemeClr val="tx2"/>
              </a:buClr>
              <a:buSzPct val="75000"/>
              <a:buFont typeface="Wingdings" pitchFamily="2" charset="2"/>
              <a:buNone/>
            </a:pPr>
            <a:endParaRPr lang="en-US" sz="2000"/>
          </a:p>
          <a:p>
            <a:pPr algn="ctr">
              <a:spcBef>
                <a:spcPct val="20000"/>
              </a:spcBef>
              <a:buClr>
                <a:schemeClr val="tx2"/>
              </a:buClr>
              <a:buSzPct val="75000"/>
              <a:buFont typeface="Wingdings" pitchFamily="2" charset="2"/>
              <a:buNone/>
            </a:pPr>
            <a:endParaRPr lang="en-US" sz="2000"/>
          </a:p>
          <a:p>
            <a:pPr algn="ctr">
              <a:spcBef>
                <a:spcPct val="20000"/>
              </a:spcBef>
              <a:buClr>
                <a:schemeClr val="tx2"/>
              </a:buClr>
              <a:buSzPct val="75000"/>
              <a:buFont typeface="Wingdings" pitchFamily="2" charset="2"/>
              <a:buNone/>
            </a:pPr>
            <a:endParaRPr lang="en-US" sz="2400"/>
          </a:p>
          <a:p>
            <a:pPr algn="ctr">
              <a:spcBef>
                <a:spcPct val="20000"/>
              </a:spcBef>
              <a:buClr>
                <a:schemeClr val="tx2"/>
              </a:buClr>
              <a:buSzPct val="75000"/>
              <a:buFont typeface="Wingdings" pitchFamily="2" charset="2"/>
              <a:buNone/>
            </a:pPr>
            <a:endParaRPr lang="en-US" sz="2400"/>
          </a:p>
        </p:txBody>
      </p:sp>
      <p:sp>
        <p:nvSpPr>
          <p:cNvPr id="8" name="Content Placeholder 3"/>
          <p:cNvSpPr txBox="1">
            <a:spLocks/>
          </p:cNvSpPr>
          <p:nvPr/>
        </p:nvSpPr>
        <p:spPr>
          <a:xfrm>
            <a:off x="4078288" y="542925"/>
            <a:ext cx="3810000" cy="4114800"/>
          </a:xfrm>
          <a:prstGeom prst="rect">
            <a:avLst/>
          </a:prstGeom>
        </p:spPr>
        <p:txBody>
          <a:bodyPr/>
          <a:lstStyle>
            <a:lvl1pPr marL="285750" indent="-285750">
              <a:defRPr kumimoji="1" sz="3200">
                <a:solidFill>
                  <a:schemeClr val="tx1"/>
                </a:solidFill>
                <a:latin typeface="Times New Roman" pitchFamily="18" charset="0"/>
                <a:ea typeface="MS PGothic" pitchFamily="34" charset="-128"/>
                <a:cs typeface="Arial" charset="0"/>
              </a:defRPr>
            </a:lvl1pPr>
            <a:lvl2pPr>
              <a:defRPr kumimoji="1" sz="3200">
                <a:solidFill>
                  <a:schemeClr val="tx1"/>
                </a:solidFill>
                <a:latin typeface="Times New Roman" pitchFamily="18" charset="0"/>
                <a:ea typeface="Arial" charset="0"/>
                <a:cs typeface="Arial" charset="0"/>
              </a:defRPr>
            </a:lvl2pPr>
            <a:lvl3pPr>
              <a:defRPr kumimoji="1" sz="3200">
                <a:solidFill>
                  <a:schemeClr val="tx1"/>
                </a:solidFill>
                <a:latin typeface="Times New Roman" pitchFamily="18" charset="0"/>
                <a:ea typeface="Arial" charset="0"/>
                <a:cs typeface="Arial" charset="0"/>
              </a:defRPr>
            </a:lvl3pPr>
            <a:lvl4pPr>
              <a:defRPr kumimoji="1" sz="3200">
                <a:solidFill>
                  <a:schemeClr val="tx1"/>
                </a:solidFill>
                <a:latin typeface="Times New Roman" pitchFamily="18" charset="0"/>
                <a:ea typeface="Arial" charset="0"/>
                <a:cs typeface="Arial" charset="0"/>
              </a:defRPr>
            </a:lvl4pPr>
            <a:lvl5pPr>
              <a:defRPr kumimoji="1" sz="3200">
                <a:solidFill>
                  <a:schemeClr val="tx1"/>
                </a:solidFill>
                <a:latin typeface="Times New Roman" pitchFamily="18" charset="0"/>
                <a:ea typeface="Arial" charset="0"/>
                <a:cs typeface="Arial" charset="0"/>
              </a:defRPr>
            </a:lvl5pPr>
            <a:lvl6pPr eaLnBrk="0" hangingPunct="0">
              <a:defRPr kumimoji="1" sz="3200">
                <a:solidFill>
                  <a:schemeClr val="tx1"/>
                </a:solidFill>
                <a:latin typeface="Times New Roman" pitchFamily="18" charset="0"/>
                <a:ea typeface="Arial" charset="0"/>
                <a:cs typeface="Arial" charset="0"/>
              </a:defRPr>
            </a:lvl6pPr>
            <a:lvl7pPr eaLnBrk="0" hangingPunct="0">
              <a:defRPr kumimoji="1" sz="3200">
                <a:solidFill>
                  <a:schemeClr val="tx1"/>
                </a:solidFill>
                <a:latin typeface="Times New Roman" pitchFamily="18" charset="0"/>
                <a:ea typeface="Arial" charset="0"/>
                <a:cs typeface="Arial" charset="0"/>
              </a:defRPr>
            </a:lvl7pPr>
            <a:lvl8pPr eaLnBrk="0" hangingPunct="0">
              <a:defRPr kumimoji="1" sz="3200">
                <a:solidFill>
                  <a:schemeClr val="tx1"/>
                </a:solidFill>
                <a:latin typeface="Times New Roman" pitchFamily="18" charset="0"/>
                <a:ea typeface="Arial" charset="0"/>
                <a:cs typeface="Arial" charset="0"/>
              </a:defRPr>
            </a:lvl8pPr>
            <a:lvl9pPr eaLnBrk="0" hangingPunct="0">
              <a:defRPr kumimoji="1" sz="3200">
                <a:solidFill>
                  <a:schemeClr val="tx1"/>
                </a:solidFill>
                <a:latin typeface="Times New Roman" pitchFamily="18" charset="0"/>
                <a:ea typeface="Arial" charset="0"/>
                <a:cs typeface="Arial" charset="0"/>
              </a:defRPr>
            </a:lvl9pPr>
          </a:lstStyle>
          <a:p>
            <a:pPr>
              <a:spcBef>
                <a:spcPct val="20000"/>
              </a:spcBef>
              <a:buClr>
                <a:schemeClr val="tx2"/>
              </a:buClr>
              <a:buSzPct val="75000"/>
              <a:buFont typeface="Wingdings" pitchFamily="2" charset="2"/>
              <a:buChar char="Ø"/>
            </a:pPr>
            <a:r>
              <a:rPr lang="en-US" sz="2000"/>
              <a:t>Darrell Amberson, LaMettry’s</a:t>
            </a:r>
          </a:p>
          <a:p>
            <a:pPr>
              <a:spcBef>
                <a:spcPct val="20000"/>
              </a:spcBef>
              <a:buClr>
                <a:schemeClr val="tx2"/>
              </a:buClr>
              <a:buSzPct val="75000"/>
              <a:buFont typeface="Wingdings" pitchFamily="2" charset="2"/>
              <a:buChar char="Ø"/>
            </a:pPr>
            <a:r>
              <a:rPr lang="en-US" sz="2000"/>
              <a:t>Domenic Brusco, PPG</a:t>
            </a:r>
          </a:p>
          <a:p>
            <a:pPr>
              <a:spcBef>
                <a:spcPct val="20000"/>
              </a:spcBef>
              <a:buClr>
                <a:schemeClr val="tx2"/>
              </a:buClr>
              <a:buSzPct val="75000"/>
              <a:buFont typeface="Wingdings" pitchFamily="2" charset="2"/>
              <a:buChar char="Ø"/>
            </a:pPr>
            <a:r>
              <a:rPr lang="en-US" sz="2000"/>
              <a:t>Doug Graff, State Farm</a:t>
            </a:r>
          </a:p>
          <a:p>
            <a:pPr>
              <a:spcBef>
                <a:spcPct val="20000"/>
              </a:spcBef>
              <a:buClr>
                <a:schemeClr val="tx2"/>
              </a:buClr>
              <a:buSzPct val="75000"/>
              <a:buFont typeface="Wingdings" pitchFamily="2" charset="2"/>
              <a:buChar char="Ø"/>
            </a:pPr>
            <a:r>
              <a:rPr lang="en-US" sz="2000"/>
              <a:t>Doug Irish, VeriFacts</a:t>
            </a:r>
          </a:p>
          <a:p>
            <a:pPr>
              <a:spcBef>
                <a:spcPct val="20000"/>
              </a:spcBef>
              <a:buClr>
                <a:schemeClr val="tx2"/>
              </a:buClr>
              <a:buSzPct val="75000"/>
              <a:buFont typeface="Wingdings" pitchFamily="2" charset="2"/>
              <a:buChar char="Ø"/>
            </a:pPr>
            <a:r>
              <a:rPr lang="en-US" sz="2000"/>
              <a:t>Erik Sumen, Class Auto</a:t>
            </a:r>
          </a:p>
          <a:p>
            <a:pPr>
              <a:spcBef>
                <a:spcPct val="20000"/>
              </a:spcBef>
              <a:buClr>
                <a:schemeClr val="tx2"/>
              </a:buClr>
              <a:buSzPct val="75000"/>
              <a:buFont typeface="Wingdings" pitchFamily="2" charset="2"/>
              <a:buChar char="Ø"/>
            </a:pPr>
            <a:r>
              <a:rPr lang="en-US" sz="2000"/>
              <a:t>Farzam Afshar, VeriFacts</a:t>
            </a:r>
          </a:p>
          <a:p>
            <a:pPr>
              <a:spcBef>
                <a:spcPct val="20000"/>
              </a:spcBef>
              <a:buClr>
                <a:schemeClr val="tx2"/>
              </a:buClr>
              <a:buSzPct val="75000"/>
              <a:buFont typeface="Wingdings" pitchFamily="2" charset="2"/>
              <a:buChar char="Ø"/>
            </a:pPr>
            <a:r>
              <a:rPr lang="en-US" sz="2000"/>
              <a:t>Gary Wano, G W and Sons</a:t>
            </a:r>
          </a:p>
          <a:p>
            <a:pPr>
              <a:spcBef>
                <a:spcPct val="20000"/>
              </a:spcBef>
              <a:buClr>
                <a:schemeClr val="tx2"/>
              </a:buClr>
              <a:buSzPct val="75000"/>
              <a:buFont typeface="Wingdings" pitchFamily="2" charset="2"/>
              <a:buChar char="Ø"/>
            </a:pPr>
            <a:r>
              <a:rPr lang="en-US" sz="2000"/>
              <a:t>Guy Maniscalo, Collision Centers of America</a:t>
            </a:r>
          </a:p>
          <a:p>
            <a:pPr>
              <a:spcBef>
                <a:spcPct val="20000"/>
              </a:spcBef>
              <a:buClr>
                <a:schemeClr val="tx2"/>
              </a:buClr>
              <a:buSzPct val="75000"/>
              <a:buFont typeface="Wingdings" pitchFamily="2" charset="2"/>
              <a:buChar char="Ø"/>
            </a:pPr>
            <a:r>
              <a:rPr lang="en-US" sz="2000"/>
              <a:t>James Giles, ANPAC</a:t>
            </a:r>
          </a:p>
          <a:p>
            <a:pPr>
              <a:spcBef>
                <a:spcPct val="20000"/>
              </a:spcBef>
              <a:buClr>
                <a:schemeClr val="tx2"/>
              </a:buClr>
              <a:buSzPct val="75000"/>
              <a:buFont typeface="Wingdings" pitchFamily="2" charset="2"/>
              <a:buChar char="Ø"/>
            </a:pPr>
            <a:r>
              <a:rPr lang="en-US" sz="2000"/>
              <a:t>Joe Lacy, GEICO</a:t>
            </a:r>
          </a:p>
          <a:p>
            <a:pPr>
              <a:spcBef>
                <a:spcPct val="20000"/>
              </a:spcBef>
              <a:buClr>
                <a:schemeClr val="tx2"/>
              </a:buClr>
              <a:buSzPct val="75000"/>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6147"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a:solidFill>
                  <a:srgbClr val="FFFFFF"/>
                </a:solidFill>
                <a:effectLst>
                  <a:outerShdw blurRad="38100" dist="38100" dir="2700000" algn="tl">
                    <a:srgbClr val="000000"/>
                  </a:outerShdw>
                </a:effectLst>
                <a:cs typeface="Times New Roman" pitchFamily="18" charset="0"/>
              </a:rPr>
              <a:t>Insurer-Repairer Relations Committee 2013</a:t>
            </a:r>
          </a:p>
        </p:txBody>
      </p:sp>
      <p:sp>
        <p:nvSpPr>
          <p:cNvPr id="7" name="Content Placeholder 2"/>
          <p:cNvSpPr txBox="1">
            <a:spLocks/>
          </p:cNvSpPr>
          <p:nvPr/>
        </p:nvSpPr>
        <p:spPr bwMode="auto">
          <a:xfrm>
            <a:off x="344488" y="358775"/>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3200">
                <a:solidFill>
                  <a:schemeClr val="tx1"/>
                </a:solidFill>
                <a:latin typeface="Times New Roman" pitchFamily="18" charset="0"/>
                <a:ea typeface="MS PGothic" pitchFamily="34" charset="-128"/>
                <a:cs typeface="Arial" charset="0"/>
              </a:defRPr>
            </a:lvl1pPr>
            <a:lvl2pPr marL="457200">
              <a:defRPr kumimoji="1" sz="3200">
                <a:solidFill>
                  <a:schemeClr val="tx1"/>
                </a:solidFill>
                <a:latin typeface="Times New Roman" pitchFamily="18" charset="0"/>
                <a:ea typeface="Arial" charset="0"/>
                <a:cs typeface="Arial" charset="0"/>
              </a:defRPr>
            </a:lvl2pPr>
            <a:lvl3pPr marL="914400">
              <a:defRPr kumimoji="1" sz="3200">
                <a:solidFill>
                  <a:schemeClr val="tx1"/>
                </a:solidFill>
                <a:latin typeface="Times New Roman" pitchFamily="18" charset="0"/>
                <a:ea typeface="Arial" charset="0"/>
                <a:cs typeface="Arial" charset="0"/>
              </a:defRPr>
            </a:lvl3pPr>
            <a:lvl4pPr marL="1371600">
              <a:defRPr kumimoji="1" sz="3200">
                <a:solidFill>
                  <a:schemeClr val="tx1"/>
                </a:solidFill>
                <a:latin typeface="Times New Roman" pitchFamily="18" charset="0"/>
                <a:ea typeface="Arial" charset="0"/>
                <a:cs typeface="Arial" charset="0"/>
              </a:defRPr>
            </a:lvl4pPr>
            <a:lvl5pPr marL="1828800">
              <a:defRPr kumimoji="1" sz="3200">
                <a:solidFill>
                  <a:schemeClr val="tx1"/>
                </a:solidFill>
                <a:latin typeface="Times New Roman" pitchFamily="18" charset="0"/>
                <a:ea typeface="Arial" charset="0"/>
                <a:cs typeface="Arial" charset="0"/>
              </a:defRPr>
            </a:lvl5pPr>
            <a:lvl6pPr marL="2286000" eaLnBrk="0" hangingPunct="0">
              <a:defRPr kumimoji="1" sz="3200">
                <a:solidFill>
                  <a:schemeClr val="tx1"/>
                </a:solidFill>
                <a:latin typeface="Times New Roman" pitchFamily="18" charset="0"/>
                <a:ea typeface="Arial" charset="0"/>
                <a:cs typeface="Arial" charset="0"/>
              </a:defRPr>
            </a:lvl6pPr>
            <a:lvl7pPr marL="2743200" eaLnBrk="0" hangingPunct="0">
              <a:defRPr kumimoji="1" sz="3200">
                <a:solidFill>
                  <a:schemeClr val="tx1"/>
                </a:solidFill>
                <a:latin typeface="Times New Roman" pitchFamily="18" charset="0"/>
                <a:ea typeface="Arial" charset="0"/>
                <a:cs typeface="Arial" charset="0"/>
              </a:defRPr>
            </a:lvl7pPr>
            <a:lvl8pPr marL="3200400" eaLnBrk="0" hangingPunct="0">
              <a:defRPr kumimoji="1" sz="3200">
                <a:solidFill>
                  <a:schemeClr val="tx1"/>
                </a:solidFill>
                <a:latin typeface="Times New Roman" pitchFamily="18" charset="0"/>
                <a:ea typeface="Arial" charset="0"/>
                <a:cs typeface="Arial" charset="0"/>
              </a:defRPr>
            </a:lvl8pPr>
            <a:lvl9pPr marL="3657600" eaLnBrk="0" hangingPunct="0">
              <a:defRPr kumimoji="1" sz="3200">
                <a:solidFill>
                  <a:schemeClr val="tx1"/>
                </a:solidFill>
                <a:latin typeface="Times New Roman" pitchFamily="18" charset="0"/>
                <a:ea typeface="Arial" charset="0"/>
                <a:cs typeface="Arial" charset="0"/>
              </a:defRPr>
            </a:lvl9pPr>
          </a:lstStyle>
          <a:p>
            <a:pPr marL="342900" indent="-342900">
              <a:spcBef>
                <a:spcPct val="20000"/>
              </a:spcBef>
              <a:buClr>
                <a:schemeClr val="tx2"/>
              </a:buClr>
              <a:buSzPct val="75000"/>
              <a:buFont typeface="Wingdings" pitchFamily="2" charset="2"/>
              <a:buChar char="Ø"/>
            </a:pPr>
            <a:r>
              <a:rPr lang="en-US" sz="2000"/>
              <a:t>Joe Laurentino, Esurance </a:t>
            </a:r>
          </a:p>
          <a:p>
            <a:pPr marL="342900" indent="-342900">
              <a:spcBef>
                <a:spcPct val="20000"/>
              </a:spcBef>
              <a:buClr>
                <a:schemeClr val="tx2"/>
              </a:buClr>
              <a:buSzPct val="75000"/>
              <a:buFont typeface="Wingdings" pitchFamily="2" charset="2"/>
              <a:buChar char="Ø"/>
            </a:pPr>
            <a:r>
              <a:rPr lang="en-US" sz="2000"/>
              <a:t>John Palumbo, Parts Channel</a:t>
            </a:r>
          </a:p>
          <a:p>
            <a:pPr marL="342900" indent="-342900">
              <a:spcBef>
                <a:spcPct val="20000"/>
              </a:spcBef>
              <a:buClr>
                <a:schemeClr val="tx2"/>
              </a:buClr>
              <a:buSzPct val="75000"/>
              <a:buFont typeface="Wingdings" pitchFamily="2" charset="2"/>
              <a:buChar char="Ø"/>
            </a:pPr>
            <a:r>
              <a:rPr lang="en-US" sz="2000"/>
              <a:t>John Prozinski, ASI Claims</a:t>
            </a:r>
          </a:p>
          <a:p>
            <a:pPr marL="342900" indent="-342900">
              <a:spcBef>
                <a:spcPct val="20000"/>
              </a:spcBef>
              <a:buClr>
                <a:schemeClr val="tx2"/>
              </a:buClr>
              <a:buSzPct val="75000"/>
              <a:buFont typeface="Wingdings" pitchFamily="2" charset="2"/>
              <a:buChar char="Ø"/>
            </a:pPr>
            <a:r>
              <a:rPr lang="en-US" sz="2000"/>
              <a:t>John Vito, Hertz</a:t>
            </a:r>
          </a:p>
          <a:p>
            <a:pPr marL="342900" indent="-342900">
              <a:spcBef>
                <a:spcPct val="20000"/>
              </a:spcBef>
              <a:buClr>
                <a:schemeClr val="tx2"/>
              </a:buClr>
              <a:buSzPct val="75000"/>
              <a:buFont typeface="Wingdings" pitchFamily="2" charset="2"/>
              <a:buChar char="Ø"/>
            </a:pPr>
            <a:r>
              <a:rPr lang="en-US" sz="2000"/>
              <a:t>Jordan Hendler, WMABA</a:t>
            </a:r>
          </a:p>
          <a:p>
            <a:pPr marL="342900" indent="-342900">
              <a:spcBef>
                <a:spcPct val="20000"/>
              </a:spcBef>
              <a:buClr>
                <a:schemeClr val="tx2"/>
              </a:buClr>
              <a:buSzPct val="75000"/>
              <a:buFont typeface="Wingdings" pitchFamily="2" charset="2"/>
              <a:buChar char="Ø"/>
            </a:pPr>
            <a:r>
              <a:rPr lang="en-US" sz="2000"/>
              <a:t>Kevork Kahwajian, Fix Auto</a:t>
            </a:r>
          </a:p>
          <a:p>
            <a:pPr marL="342900" indent="-342900">
              <a:spcBef>
                <a:spcPct val="20000"/>
              </a:spcBef>
              <a:buClr>
                <a:schemeClr val="tx2"/>
              </a:buClr>
              <a:buSzPct val="75000"/>
              <a:buFont typeface="Wingdings" pitchFamily="2" charset="2"/>
              <a:buChar char="Ø"/>
            </a:pPr>
            <a:r>
              <a:rPr lang="en-US" sz="2000"/>
              <a:t>Liz Stein, APN</a:t>
            </a:r>
          </a:p>
          <a:p>
            <a:pPr marL="342900" indent="-342900">
              <a:spcBef>
                <a:spcPct val="20000"/>
              </a:spcBef>
              <a:buClr>
                <a:schemeClr val="tx2"/>
              </a:buClr>
              <a:buSzPct val="75000"/>
              <a:buFont typeface="Wingdings" pitchFamily="2" charset="2"/>
              <a:buChar char="Ø"/>
            </a:pPr>
            <a:r>
              <a:rPr lang="en-US" sz="2000"/>
              <a:t>Marcy Tieger, Symphony Advisors</a:t>
            </a:r>
          </a:p>
          <a:p>
            <a:pPr marL="342900" indent="-342900">
              <a:spcBef>
                <a:spcPct val="20000"/>
              </a:spcBef>
              <a:buClr>
                <a:schemeClr val="tx2"/>
              </a:buClr>
              <a:buSzPct val="75000"/>
              <a:buFont typeface="Wingdings" pitchFamily="2" charset="2"/>
              <a:buChar char="Ø"/>
            </a:pPr>
            <a:r>
              <a:rPr lang="en-US" sz="2000"/>
              <a:t>Mark Allen, Audi</a:t>
            </a:r>
          </a:p>
          <a:p>
            <a:pPr marL="342900" indent="-342900">
              <a:spcBef>
                <a:spcPct val="20000"/>
              </a:spcBef>
              <a:buClr>
                <a:schemeClr val="tx2"/>
              </a:buClr>
              <a:buSzPct val="75000"/>
              <a:buFont typeface="Wingdings" pitchFamily="2" charset="2"/>
              <a:buChar char="Ø"/>
            </a:pPr>
            <a:r>
              <a:rPr lang="en-US" sz="2000"/>
              <a:t>Mark Houde, The Traveler’s</a:t>
            </a:r>
          </a:p>
          <a:p>
            <a:pPr marL="342900" indent="-342900">
              <a:spcBef>
                <a:spcPct val="20000"/>
              </a:spcBef>
              <a:buClr>
                <a:schemeClr val="tx2"/>
              </a:buClr>
              <a:buSzPct val="75000"/>
              <a:buFont typeface="Wingdings" pitchFamily="2" charset="2"/>
              <a:buChar char="Ø"/>
            </a:pPr>
            <a:r>
              <a:rPr lang="en-US" sz="2000"/>
              <a:t>Mike Condon, Condon  Consulting</a:t>
            </a:r>
          </a:p>
          <a:p>
            <a:pPr marL="342900" indent="-342900">
              <a:spcBef>
                <a:spcPct val="20000"/>
              </a:spcBef>
              <a:buClr>
                <a:schemeClr val="tx2"/>
              </a:buClr>
              <a:buSzPct val="75000"/>
              <a:buFont typeface="Wingdings" pitchFamily="2" charset="2"/>
              <a:buChar char="Ø"/>
            </a:pPr>
            <a:r>
              <a:rPr lang="en-US" sz="2000"/>
              <a:t>vvvv</a:t>
            </a:r>
          </a:p>
        </p:txBody>
      </p:sp>
      <p:sp>
        <p:nvSpPr>
          <p:cNvPr id="8" name="Content Placeholder 3"/>
          <p:cNvSpPr txBox="1">
            <a:spLocks/>
          </p:cNvSpPr>
          <p:nvPr/>
        </p:nvSpPr>
        <p:spPr>
          <a:xfrm>
            <a:off x="4154488" y="403225"/>
            <a:ext cx="3810000" cy="4114800"/>
          </a:xfrm>
          <a:prstGeom prst="rect">
            <a:avLst/>
          </a:prstGeom>
        </p:spPr>
        <p:txBody>
          <a:bodyPr/>
          <a:lstStyle>
            <a:lvl1pPr>
              <a:defRPr kumimoji="1" sz="3200">
                <a:solidFill>
                  <a:schemeClr val="tx1"/>
                </a:solidFill>
                <a:latin typeface="Times New Roman" pitchFamily="18" charset="0"/>
                <a:ea typeface="MS PGothic" pitchFamily="34" charset="-128"/>
                <a:cs typeface="Arial" charset="0"/>
              </a:defRPr>
            </a:lvl1pPr>
            <a:lvl2pPr>
              <a:defRPr kumimoji="1" sz="3200">
                <a:solidFill>
                  <a:schemeClr val="tx1"/>
                </a:solidFill>
                <a:latin typeface="Times New Roman" pitchFamily="18" charset="0"/>
                <a:ea typeface="Arial" charset="0"/>
                <a:cs typeface="Arial" charset="0"/>
              </a:defRPr>
            </a:lvl2pPr>
            <a:lvl3pPr>
              <a:defRPr kumimoji="1" sz="3200">
                <a:solidFill>
                  <a:schemeClr val="tx1"/>
                </a:solidFill>
                <a:latin typeface="Times New Roman" pitchFamily="18" charset="0"/>
                <a:ea typeface="Arial" charset="0"/>
                <a:cs typeface="Arial" charset="0"/>
              </a:defRPr>
            </a:lvl3pPr>
            <a:lvl4pPr>
              <a:defRPr kumimoji="1" sz="3200">
                <a:solidFill>
                  <a:schemeClr val="tx1"/>
                </a:solidFill>
                <a:latin typeface="Times New Roman" pitchFamily="18" charset="0"/>
                <a:ea typeface="Arial" charset="0"/>
                <a:cs typeface="Arial" charset="0"/>
              </a:defRPr>
            </a:lvl4pPr>
            <a:lvl5pPr>
              <a:defRPr kumimoji="1" sz="3200">
                <a:solidFill>
                  <a:schemeClr val="tx1"/>
                </a:solidFill>
                <a:latin typeface="Times New Roman" pitchFamily="18" charset="0"/>
                <a:ea typeface="Arial" charset="0"/>
                <a:cs typeface="Arial" charset="0"/>
              </a:defRPr>
            </a:lvl5pPr>
            <a:lvl6pPr eaLnBrk="0" hangingPunct="0">
              <a:defRPr kumimoji="1" sz="3200">
                <a:solidFill>
                  <a:schemeClr val="tx1"/>
                </a:solidFill>
                <a:latin typeface="Times New Roman" pitchFamily="18" charset="0"/>
                <a:ea typeface="Arial" charset="0"/>
                <a:cs typeface="Arial" charset="0"/>
              </a:defRPr>
            </a:lvl6pPr>
            <a:lvl7pPr eaLnBrk="0" hangingPunct="0">
              <a:defRPr kumimoji="1" sz="3200">
                <a:solidFill>
                  <a:schemeClr val="tx1"/>
                </a:solidFill>
                <a:latin typeface="Times New Roman" pitchFamily="18" charset="0"/>
                <a:ea typeface="Arial" charset="0"/>
                <a:cs typeface="Arial" charset="0"/>
              </a:defRPr>
            </a:lvl7pPr>
            <a:lvl8pPr eaLnBrk="0" hangingPunct="0">
              <a:defRPr kumimoji="1" sz="3200">
                <a:solidFill>
                  <a:schemeClr val="tx1"/>
                </a:solidFill>
                <a:latin typeface="Times New Roman" pitchFamily="18" charset="0"/>
                <a:ea typeface="Arial" charset="0"/>
                <a:cs typeface="Arial" charset="0"/>
              </a:defRPr>
            </a:lvl8pPr>
            <a:lvl9pPr eaLnBrk="0" hangingPunct="0">
              <a:defRPr kumimoji="1" sz="3200">
                <a:solidFill>
                  <a:schemeClr val="tx1"/>
                </a:solidFill>
                <a:latin typeface="Times New Roman" pitchFamily="18" charset="0"/>
                <a:ea typeface="Arial" charset="0"/>
                <a:cs typeface="Arial" charset="0"/>
              </a:defRPr>
            </a:lvl9pPr>
          </a:lstStyle>
          <a:p>
            <a:pPr marL="342900" indent="-342900">
              <a:spcBef>
                <a:spcPct val="20000"/>
              </a:spcBef>
              <a:buClr>
                <a:schemeClr val="tx2"/>
              </a:buClr>
              <a:buSzPct val="75000"/>
              <a:buFont typeface="Wingdings" pitchFamily="2" charset="2"/>
              <a:buChar char="Ø"/>
            </a:pPr>
            <a:r>
              <a:rPr lang="en-US" sz="2000"/>
              <a:t>Mike Lloyd, California Casualty </a:t>
            </a:r>
          </a:p>
          <a:p>
            <a:pPr marL="342900" indent="-342900">
              <a:spcBef>
                <a:spcPct val="20000"/>
              </a:spcBef>
              <a:buClr>
                <a:schemeClr val="tx2"/>
              </a:buClr>
              <a:buSzPct val="75000"/>
              <a:buFont typeface="Wingdings" pitchFamily="2" charset="2"/>
              <a:buChar char="Ø"/>
            </a:pPr>
            <a:r>
              <a:rPr lang="en-US" sz="2000"/>
              <a:t>Mike Manika, CarFax</a:t>
            </a:r>
          </a:p>
          <a:p>
            <a:pPr marL="342900" indent="-342900">
              <a:spcBef>
                <a:spcPct val="20000"/>
              </a:spcBef>
              <a:buClr>
                <a:schemeClr val="tx2"/>
              </a:buClr>
              <a:buSzPct val="75000"/>
              <a:buFont typeface="Wingdings" pitchFamily="2" charset="2"/>
              <a:buChar char="Ø"/>
            </a:pPr>
            <a:r>
              <a:rPr lang="en-US" sz="2000"/>
              <a:t>Mike Quinn, u-Parts</a:t>
            </a:r>
          </a:p>
          <a:p>
            <a:pPr marL="342900" indent="-342900">
              <a:spcBef>
                <a:spcPct val="20000"/>
              </a:spcBef>
              <a:buClr>
                <a:schemeClr val="tx2"/>
              </a:buClr>
              <a:buSzPct val="75000"/>
              <a:buFont typeface="Wingdings" pitchFamily="2" charset="2"/>
              <a:buChar char="Ø"/>
            </a:pPr>
            <a:r>
              <a:rPr lang="en-US" sz="2000"/>
              <a:t>Peter James, ICC Group</a:t>
            </a:r>
          </a:p>
          <a:p>
            <a:pPr marL="342900" indent="-342900">
              <a:spcBef>
                <a:spcPct val="20000"/>
              </a:spcBef>
              <a:buClr>
                <a:schemeClr val="tx2"/>
              </a:buClr>
              <a:buSzPct val="75000"/>
              <a:buFont typeface="Wingdings" pitchFamily="2" charset="2"/>
              <a:buChar char="Ø"/>
            </a:pPr>
            <a:r>
              <a:rPr lang="en-US" sz="2000"/>
              <a:t>Randy Hanson, Allstate</a:t>
            </a:r>
          </a:p>
          <a:p>
            <a:pPr marL="342900" indent="-342900">
              <a:spcBef>
                <a:spcPct val="20000"/>
              </a:spcBef>
              <a:buClr>
                <a:schemeClr val="tx2"/>
              </a:buClr>
              <a:buSzPct val="75000"/>
              <a:buFont typeface="Wingdings" pitchFamily="2" charset="2"/>
              <a:buChar char="Ø"/>
            </a:pPr>
            <a:r>
              <a:rPr lang="en-US" sz="2000"/>
              <a:t>Richard Perry, Chief</a:t>
            </a:r>
          </a:p>
          <a:p>
            <a:pPr marL="342900" indent="-342900">
              <a:spcBef>
                <a:spcPct val="20000"/>
              </a:spcBef>
              <a:buClr>
                <a:schemeClr val="tx2"/>
              </a:buClr>
              <a:buSzPct val="75000"/>
              <a:buFont typeface="Wingdings" pitchFamily="2" charset="2"/>
              <a:buChar char="Ø"/>
            </a:pPr>
            <a:r>
              <a:rPr lang="en-US" sz="2000"/>
              <a:t>Rod Enlow, CCAR</a:t>
            </a:r>
          </a:p>
          <a:p>
            <a:pPr marL="342900" indent="-342900">
              <a:spcBef>
                <a:spcPct val="20000"/>
              </a:spcBef>
              <a:buClr>
                <a:schemeClr val="tx2"/>
              </a:buClr>
              <a:buSzPct val="75000"/>
              <a:buFont typeface="Wingdings" pitchFamily="2" charset="2"/>
              <a:buChar char="Ø"/>
            </a:pPr>
            <a:r>
              <a:rPr lang="en-US" sz="2000"/>
              <a:t>Ron Vincenzi, Oakland Auto Body</a:t>
            </a:r>
          </a:p>
          <a:p>
            <a:pPr marL="342900" indent="-342900">
              <a:spcBef>
                <a:spcPct val="20000"/>
              </a:spcBef>
              <a:buClr>
                <a:schemeClr val="tx2"/>
              </a:buClr>
              <a:buSzPct val="75000"/>
              <a:buFont typeface="Wingdings" pitchFamily="2" charset="2"/>
              <a:buChar char="Ø"/>
            </a:pPr>
            <a:r>
              <a:rPr lang="en-US" sz="2000"/>
              <a:t>Russell Thrall, Quandec</a:t>
            </a:r>
          </a:p>
          <a:p>
            <a:pPr marL="342900" indent="-342900">
              <a:spcBef>
                <a:spcPct val="20000"/>
              </a:spcBef>
              <a:buClr>
                <a:schemeClr val="tx2"/>
              </a:buClr>
              <a:buSzPct val="75000"/>
              <a:buFont typeface="Wingdings" pitchFamily="2" charset="2"/>
              <a:buChar char="Ø"/>
            </a:pPr>
            <a:r>
              <a:rPr lang="en-US" sz="2000"/>
              <a:t>Vatche Derderian, Fix Auto Pasadena and Whittier</a:t>
            </a:r>
          </a:p>
          <a:p>
            <a:pPr marL="342900" indent="-342900">
              <a:spcBef>
                <a:spcPct val="20000"/>
              </a:spcBef>
              <a:buClr>
                <a:schemeClr val="tx2"/>
              </a:buClr>
              <a:buSzPct val="75000"/>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7171"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a:solidFill>
                  <a:srgbClr val="FFFFFF"/>
                </a:solidFill>
                <a:effectLst>
                  <a:outerShdw blurRad="38100" dist="38100" dir="2700000" algn="tl">
                    <a:srgbClr val="000000"/>
                  </a:outerShdw>
                </a:effectLst>
              </a:rPr>
              <a:t>Insurer-Repairer Relations Committee 2013</a:t>
            </a:r>
          </a:p>
        </p:txBody>
      </p:sp>
      <p:sp>
        <p:nvSpPr>
          <p:cNvPr id="7173" name="Rectangle 1"/>
          <p:cNvSpPr>
            <a:spLocks noChangeArrowheads="1"/>
          </p:cNvSpPr>
          <p:nvPr/>
        </p:nvSpPr>
        <p:spPr bwMode="auto">
          <a:xfrm>
            <a:off x="896938" y="681038"/>
            <a:ext cx="73485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altLang="en-US" sz="3200" u="sng">
                <a:latin typeface="Times New Roman" pitchFamily="18" charset="0"/>
                <a:cs typeface="Times New Roman" pitchFamily="18" charset="0"/>
              </a:rPr>
              <a:t>The CIC Vision</a:t>
            </a:r>
          </a:p>
          <a:p>
            <a:pPr algn="ctr">
              <a:buFont typeface="Wingdings" pitchFamily="2" charset="2"/>
              <a:buNone/>
            </a:pPr>
            <a:r>
              <a:rPr lang="en-US" altLang="en-US" sz="3200">
                <a:latin typeface="Times New Roman" pitchFamily="18" charset="0"/>
                <a:cs typeface="Times New Roman" pitchFamily="18" charset="0"/>
              </a:rPr>
              <a:t>	A collision industry in which </a:t>
            </a:r>
            <a:r>
              <a:rPr lang="en-US" altLang="en-US" sz="3200">
                <a:solidFill>
                  <a:srgbClr val="FFFF00"/>
                </a:solidFill>
                <a:latin typeface="Times New Roman" pitchFamily="18" charset="0"/>
                <a:cs typeface="Times New Roman" pitchFamily="18" charset="0"/>
              </a:rPr>
              <a:t>all segments work together efficiently, effectively, ethically and respectfully </a:t>
            </a:r>
            <a:r>
              <a:rPr lang="en-US" altLang="en-US" sz="3200">
                <a:latin typeface="Times New Roman" pitchFamily="18" charset="0"/>
                <a:cs typeface="Times New Roman" pitchFamily="18" charset="0"/>
              </a:rPr>
              <a:t>to enable  complete and safe repair of the vehicle while facilitating the most pleasant possible experience for our mutual customer, the consumer.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8195"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a:solidFill>
                  <a:srgbClr val="FFFFFF"/>
                </a:solidFill>
                <a:effectLst>
                  <a:outerShdw blurRad="38100" dist="38100" dir="2700000" algn="tl">
                    <a:srgbClr val="000000"/>
                  </a:outerShdw>
                </a:effectLst>
              </a:rPr>
              <a:t>Insurer-Repairer Relations Committee 2013</a:t>
            </a:r>
          </a:p>
        </p:txBody>
      </p:sp>
      <p:sp>
        <p:nvSpPr>
          <p:cNvPr id="8197" name="Rectangle 1"/>
          <p:cNvSpPr>
            <a:spLocks noChangeArrowheads="1"/>
          </p:cNvSpPr>
          <p:nvPr/>
        </p:nvSpPr>
        <p:spPr bwMode="auto">
          <a:xfrm>
            <a:off x="896938" y="681038"/>
            <a:ext cx="734853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tx2"/>
              </a:buClr>
              <a:buSzPct val="75000"/>
              <a:buFont typeface="Wingdings" pitchFamily="2" charset="2"/>
              <a:buChar char="n"/>
            </a:pPr>
            <a:endParaRPr kumimoji="1" lang="en-US" sz="3200">
              <a:latin typeface="Times New Roman" pitchFamily="18" charset="0"/>
            </a:endParaRPr>
          </a:p>
          <a:p>
            <a:pPr algn="ctr">
              <a:spcBef>
                <a:spcPct val="20000"/>
              </a:spcBef>
              <a:buClr>
                <a:schemeClr val="tx2"/>
              </a:buClr>
              <a:buSzPct val="75000"/>
              <a:buFont typeface="Wingdings" pitchFamily="2" charset="2"/>
              <a:buNone/>
            </a:pPr>
            <a:r>
              <a:rPr kumimoji="1" lang="en-US" sz="3200" b="1">
                <a:latin typeface="Times New Roman" pitchFamily="18" charset="0"/>
              </a:rPr>
              <a:t>The CIC Mission Statement </a:t>
            </a:r>
          </a:p>
          <a:p>
            <a:pPr algn="ctr">
              <a:spcBef>
                <a:spcPct val="20000"/>
              </a:spcBef>
              <a:buClr>
                <a:schemeClr val="tx2"/>
              </a:buClr>
              <a:buSzPct val="75000"/>
              <a:buFont typeface="Wingdings" pitchFamily="2" charset="2"/>
              <a:buNone/>
            </a:pPr>
            <a:r>
              <a:rPr kumimoji="1" lang="en-US" sz="3200">
                <a:latin typeface="Times New Roman" pitchFamily="18" charset="0"/>
              </a:rPr>
              <a:t>A forum where collision industry stakeholders come together to discuss issues, build broad understanding, find common ground and communicate to the industry at-large, </a:t>
            </a:r>
            <a:r>
              <a:rPr kumimoji="1" lang="en-US" sz="3200">
                <a:solidFill>
                  <a:srgbClr val="FFFF00"/>
                </a:solidFill>
                <a:latin typeface="Times New Roman" pitchFamily="18" charset="0"/>
              </a:rPr>
              <a:t>findings and possible solutions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9219"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smtClean="0">
                <a:solidFill>
                  <a:srgbClr val="FFFFFF"/>
                </a:solidFill>
                <a:effectLst>
                  <a:outerShdw blurRad="38100" dist="38100" dir="2700000" algn="tl">
                    <a:srgbClr val="000000"/>
                  </a:outerShdw>
                </a:effectLst>
              </a:rPr>
              <a:t>Insurer-Repairer Relations Committee 2013</a:t>
            </a:r>
          </a:p>
        </p:txBody>
      </p:sp>
      <p:sp>
        <p:nvSpPr>
          <p:cNvPr id="9221" name="Rectangle 1"/>
          <p:cNvSpPr>
            <a:spLocks noChangeArrowheads="1"/>
          </p:cNvSpPr>
          <p:nvPr/>
        </p:nvSpPr>
        <p:spPr bwMode="auto">
          <a:xfrm>
            <a:off x="896938" y="419100"/>
            <a:ext cx="7348537"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altLang="en-US" sz="2800">
                <a:latin typeface="Times New Roman" pitchFamily="18" charset="0"/>
                <a:cs typeface="Times New Roman" pitchFamily="18" charset="0"/>
              </a:rPr>
              <a:t>Mission: Improve the relationship between insurers and repairers</a:t>
            </a:r>
          </a:p>
          <a:p>
            <a:pPr marL="457200" indent="-457200">
              <a:buFont typeface="Arial" charset="0"/>
              <a:buChar char="•"/>
            </a:pPr>
            <a:r>
              <a:rPr lang="en-US" altLang="en-US" sz="2800">
                <a:latin typeface="Times New Roman" pitchFamily="18" charset="0"/>
                <a:cs typeface="Times New Roman" pitchFamily="18" charset="0"/>
              </a:rPr>
              <a:t> Strategies</a:t>
            </a:r>
          </a:p>
          <a:p>
            <a:pPr marL="914400" lvl="1" indent="-457200">
              <a:buFont typeface="Arial" charset="0"/>
              <a:buChar char="•"/>
            </a:pPr>
            <a:r>
              <a:rPr lang="en-US" altLang="en-US" sz="2800">
                <a:latin typeface="Times New Roman" pitchFamily="18" charset="0"/>
                <a:cs typeface="Times New Roman" pitchFamily="18" charset="0"/>
              </a:rPr>
              <a:t>Open dialogue and communication</a:t>
            </a:r>
          </a:p>
          <a:p>
            <a:pPr marL="914400" lvl="1" indent="-457200">
              <a:buFont typeface="Arial" charset="0"/>
              <a:buChar char="•"/>
            </a:pPr>
            <a:r>
              <a:rPr lang="en-US" altLang="en-US" sz="2800">
                <a:latin typeface="Times New Roman" pitchFamily="18" charset="0"/>
                <a:cs typeface="Times New Roman" pitchFamily="18" charset="0"/>
              </a:rPr>
              <a:t>Level-setting expectations</a:t>
            </a:r>
          </a:p>
          <a:p>
            <a:pPr marL="914400" lvl="1" indent="-457200">
              <a:buFont typeface="Arial" charset="0"/>
              <a:buChar char="•"/>
            </a:pPr>
            <a:r>
              <a:rPr lang="en-US" altLang="en-US" sz="2800">
                <a:latin typeface="Times New Roman" pitchFamily="18" charset="0"/>
                <a:cs typeface="Times New Roman" pitchFamily="18" charset="0"/>
              </a:rPr>
              <a:t>Establishment and adoption of “Best  Practices”/“Most Beneficial” practices when appropriate</a:t>
            </a:r>
          </a:p>
          <a:p>
            <a:pPr marL="914400" lvl="1" indent="-457200">
              <a:buFont typeface="Arial" charset="0"/>
              <a:buChar char="•"/>
            </a:pPr>
            <a:r>
              <a:rPr lang="en-US" altLang="en-US" sz="2800">
                <a:latin typeface="Times New Roman" pitchFamily="18" charset="0"/>
                <a:cs typeface="Times New Roman" pitchFamily="18" charset="0"/>
              </a:rPr>
              <a:t>Identify areas for insurers and repairers to work together for efficiencies (TP3)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10243"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685800" y="393700"/>
            <a:ext cx="7772400" cy="1143000"/>
          </a:xfrm>
        </p:spPr>
        <p:txBody>
          <a:bodyPr/>
          <a:lstStyle/>
          <a:p>
            <a:pPr algn="ctr"/>
            <a:r>
              <a:rPr lang="en-US" altLang="en-US" sz="3600" smtClean="0">
                <a:cs typeface="Times New Roman" pitchFamily="18" charset="0"/>
              </a:rPr>
              <a:t>Panel Discussion</a:t>
            </a:r>
            <a:br>
              <a:rPr lang="en-US" altLang="en-US" sz="3600" smtClean="0">
                <a:cs typeface="Times New Roman" pitchFamily="18" charset="0"/>
              </a:rPr>
            </a:br>
            <a:r>
              <a:rPr lang="en-US" altLang="en-US" sz="3600" smtClean="0">
                <a:cs typeface="Times New Roman" pitchFamily="18" charset="0"/>
              </a:rPr>
              <a:t>Parts Procurement Mandates</a:t>
            </a:r>
            <a:br>
              <a:rPr lang="en-US" altLang="en-US" sz="3600" smtClean="0">
                <a:cs typeface="Times New Roman" pitchFamily="18" charset="0"/>
              </a:rPr>
            </a:br>
            <a:endParaRPr lang="en-US" altLang="en-US" sz="3600" smtClean="0"/>
          </a:p>
        </p:txBody>
      </p:sp>
      <p:sp>
        <p:nvSpPr>
          <p:cNvPr id="6" name="Rectangle 1027"/>
          <p:cNvSpPr>
            <a:spLocks noGrp="1" noChangeArrowheads="1"/>
          </p:cNvSpPr>
          <p:nvPr>
            <p:ph idx="1"/>
          </p:nvPr>
        </p:nvSpPr>
        <p:spPr>
          <a:xfrm>
            <a:off x="1042988" y="1274763"/>
            <a:ext cx="7772400" cy="4114800"/>
          </a:xfrm>
        </p:spPr>
        <p:txBody>
          <a:bodyPr/>
          <a:lstStyle/>
          <a:p>
            <a:pPr eaLnBrk="1" hangingPunct="1"/>
            <a:r>
              <a:rPr lang="en-US" sz="2800" smtClean="0">
                <a:solidFill>
                  <a:srgbClr val="FFFFFF"/>
                </a:solidFill>
                <a:effectLst>
                  <a:outerShdw blurRad="38100" dist="38100" dir="2700000" algn="tl">
                    <a:srgbClr val="000000"/>
                  </a:outerShdw>
                </a:effectLst>
              </a:rPr>
              <a:t>Randy Stabler, Pride Collision</a:t>
            </a:r>
          </a:p>
          <a:p>
            <a:pPr eaLnBrk="1" hangingPunct="1"/>
            <a:r>
              <a:rPr lang="en-US" sz="2800" smtClean="0">
                <a:solidFill>
                  <a:srgbClr val="FFFFFF"/>
                </a:solidFill>
                <a:effectLst>
                  <a:outerShdw blurRad="38100" dist="38100" dir="2700000" algn="tl">
                    <a:srgbClr val="000000"/>
                  </a:outerShdw>
                </a:effectLst>
              </a:rPr>
              <a:t>David Priest, AutoNation</a:t>
            </a:r>
          </a:p>
          <a:p>
            <a:pPr eaLnBrk="1" hangingPunct="1"/>
            <a:r>
              <a:rPr lang="en-US" sz="2800" smtClean="0">
                <a:solidFill>
                  <a:srgbClr val="FFFFFF"/>
                </a:solidFill>
                <a:effectLst>
                  <a:outerShdw blurRad="38100" dist="38100" dir="2700000" algn="tl">
                    <a:srgbClr val="000000"/>
                  </a:outerShdw>
                </a:effectLst>
              </a:rPr>
              <a:t>Jim Sowle, Sewell Lexus</a:t>
            </a:r>
          </a:p>
          <a:p>
            <a:pPr eaLnBrk="1" hangingPunct="1"/>
            <a:r>
              <a:rPr lang="en-US" sz="2800" smtClean="0">
                <a:solidFill>
                  <a:srgbClr val="FFFFFF"/>
                </a:solidFill>
                <a:effectLst>
                  <a:outerShdw blurRad="38100" dist="38100" dir="2700000" algn="tl">
                    <a:srgbClr val="000000"/>
                  </a:outerShdw>
                </a:effectLst>
              </a:rPr>
              <a:t>Terry Fortner, LKQ Corp</a:t>
            </a:r>
          </a:p>
          <a:p>
            <a:pPr eaLnBrk="1" hangingPunct="1"/>
            <a:r>
              <a:rPr lang="en-US" sz="2800" smtClean="0">
                <a:solidFill>
                  <a:srgbClr val="FFFFFF"/>
                </a:solidFill>
                <a:effectLst>
                  <a:outerShdw blurRad="38100" dist="38100" dir="2700000" algn="tl">
                    <a:srgbClr val="000000"/>
                  </a:outerShdw>
                </a:effectLst>
              </a:rPr>
              <a:t>Andy Dingman, Dingman’s Collision</a:t>
            </a:r>
          </a:p>
          <a:p>
            <a:pPr eaLnBrk="1" hangingPunct="1"/>
            <a:r>
              <a:rPr lang="en-US" sz="2800" smtClean="0">
                <a:solidFill>
                  <a:srgbClr val="FFFFFF"/>
                </a:solidFill>
                <a:effectLst>
                  <a:outerShdw blurRad="38100" dist="38100" dir="2700000" algn="tl">
                    <a:srgbClr val="000000"/>
                  </a:outerShdw>
                </a:effectLst>
              </a:rPr>
              <a:t>Michael Quinn, uParts</a:t>
            </a:r>
          </a:p>
          <a:p>
            <a:pPr eaLnBrk="1" hangingPunct="1"/>
            <a:r>
              <a:rPr lang="en-US" sz="2800" smtClean="0">
                <a:solidFill>
                  <a:srgbClr val="FFFFFF"/>
                </a:solidFill>
                <a:effectLst>
                  <a:outerShdw blurRad="38100" dist="38100" dir="2700000" algn="tl">
                    <a:srgbClr val="000000"/>
                  </a:outerShdw>
                </a:effectLst>
              </a:rPr>
              <a:t>Darren Huggins, Van Tuyl Group</a:t>
            </a:r>
          </a:p>
          <a:p>
            <a:pPr eaLnBrk="1" hangingPunct="1"/>
            <a:r>
              <a:rPr lang="en-US" sz="2800" smtClean="0">
                <a:solidFill>
                  <a:srgbClr val="FFFFFF"/>
                </a:solidFill>
                <a:effectLst>
                  <a:outerShdw blurRad="38100" dist="38100" dir="2700000" algn="tl">
                    <a:srgbClr val="000000"/>
                  </a:outerShdw>
                </a:effectLst>
              </a:rPr>
              <a:t>Nick Bossinakis, OPSTRAX</a:t>
            </a:r>
          </a:p>
          <a:p>
            <a:pPr eaLnBrk="1" hangingPunct="1"/>
            <a:endParaRPr lang="en-US" sz="2400" smtClean="0">
              <a:solidFill>
                <a:srgbClr val="FFFFFF"/>
              </a:solidFill>
              <a:effectLst>
                <a:outerShdw blurRad="38100" dist="38100" dir="2700000" algn="tl">
                  <a:srgbClr val="000000"/>
                </a:outerShdw>
              </a:effectLst>
            </a:endParaRPr>
          </a:p>
          <a:p>
            <a:pPr eaLnBrk="1" hangingPunct="1"/>
            <a:endParaRPr lang="en-US" sz="2400" smtClean="0">
              <a:solidFill>
                <a:srgbClr val="FFFFFF"/>
              </a:solidFill>
              <a:effectLst>
                <a:outerShdw blurRad="38100" dist="38100" dir="2700000" algn="tl">
                  <a:srgbClr val="000000"/>
                </a:outerShdw>
              </a:effectLst>
            </a:endParaRPr>
          </a:p>
        </p:txBody>
      </p:sp>
      <p:sp>
        <p:nvSpPr>
          <p:cNvPr id="7"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PQuestion"/>
          <p:cNvSpPr>
            <a:spLocks noGrp="1"/>
          </p:cNvSpPr>
          <p:nvPr>
            <p:ph type="title"/>
          </p:nvPr>
        </p:nvSpPr>
        <p:spPr>
          <a:xfrm>
            <a:off x="222250" y="260350"/>
            <a:ext cx="8742363" cy="1728788"/>
          </a:xfrm>
        </p:spPr>
        <p:txBody>
          <a:bodyPr/>
          <a:lstStyle/>
          <a:p>
            <a:r>
              <a:rPr lang="en-US" altLang="en-US" sz="3600" smtClean="0">
                <a:solidFill>
                  <a:schemeClr val="tx1"/>
                </a:solidFill>
                <a:latin typeface="Arial" charset="0"/>
                <a:cs typeface="Times New Roman" pitchFamily="18" charset="0"/>
              </a:rPr>
              <a:t>Please indicate which stakeholder group you represent.</a:t>
            </a:r>
            <a:endParaRPr lang="en-US" altLang="en-US" sz="3600" smtClean="0">
              <a:latin typeface="Arial" charset="0"/>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740579612"/>
              </p:ext>
            </p:extLst>
          </p:nvPr>
        </p:nvGraphicFramePr>
        <p:xfrm>
          <a:off x="5060731" y="1989138"/>
          <a:ext cx="4083269" cy="4592258"/>
        </p:xfrm>
        <a:graphic>
          <a:graphicData uri="http://schemas.openxmlformats.org/presentationml/2006/ole">
            <mc:AlternateContent xmlns:mc="http://schemas.openxmlformats.org/markup-compatibility/2006">
              <mc:Choice xmlns:v="urn:schemas-microsoft-com:vml" Requires="v">
                <p:oleObj spid="_x0000_s104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731" y="1989138"/>
                        <a:ext cx="4083269" cy="4592258"/>
                      </a:xfrm>
                      <a:prstGeom prst="rect">
                        <a:avLst/>
                      </a:prstGeom>
                      <a:noFill/>
                      <a:ln>
                        <a:noFill/>
                      </a:ln>
                      <a:extLst/>
                    </p:spPr>
                  </p:pic>
                </p:oleObj>
              </mc:Fallback>
            </mc:AlternateContent>
          </a:graphicData>
        </a:graphic>
      </p:graphicFrame>
      <p:sp>
        <p:nvSpPr>
          <p:cNvPr id="11271" name="TPAnswers"/>
          <p:cNvSpPr>
            <a:spLocks noGrp="1"/>
          </p:cNvSpPr>
          <p:nvPr>
            <p:ph type="body" idx="1"/>
            <p:custDataLst>
              <p:tags r:id="rId4"/>
            </p:custDataLst>
          </p:nvPr>
        </p:nvSpPr>
        <p:spPr>
          <a:xfrm>
            <a:off x="448523" y="1687129"/>
            <a:ext cx="5759450" cy="4938713"/>
          </a:xfrm>
        </p:spPr>
        <p:txBody>
          <a:bodyPr/>
          <a:lstStyle/>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Repairer </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Insurance</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OEM</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Supplier</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Salvage</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Consultant</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Education</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Associations </a:t>
            </a:r>
          </a:p>
          <a:p>
            <a:pPr marL="514350" indent="-514350">
              <a:buClr>
                <a:schemeClr val="tx1"/>
              </a:buClr>
              <a:buSzPct val="100000"/>
              <a:buFont typeface="Times New Roman" pitchFamily="18" charset="0"/>
              <a:buAutoNum type="arabicPeriod"/>
            </a:pPr>
            <a:r>
              <a:rPr lang="en-US" altLang="en-US" sz="2800" dirty="0" smtClean="0">
                <a:latin typeface="Arial" charset="0"/>
                <a:cs typeface="Times New Roman" pitchFamily="18" charset="0"/>
              </a:rPr>
              <a:t>Other</a:t>
            </a:r>
          </a:p>
        </p:txBody>
      </p:sp>
      <p:grpSp>
        <p:nvGrpSpPr>
          <p:cNvPr id="10" name="ResponseCounter"/>
          <p:cNvGrpSpPr/>
          <p:nvPr>
            <p:custDataLst>
              <p:tags r:id="rId5"/>
            </p:custDataLst>
          </p:nvPr>
        </p:nvGrpSpPr>
        <p:grpSpPr>
          <a:xfrm>
            <a:off x="2973634" y="5673342"/>
            <a:ext cx="952500" cy="952500"/>
            <a:chOff x="254000" y="5334000"/>
            <a:chExt cx="952500" cy="952500"/>
          </a:xfrm>
          <a:solidFill>
            <a:srgbClr val="FFC000"/>
          </a:solidFill>
        </p:grpSpPr>
        <p:sp>
          <p:nvSpPr>
            <p:cNvPr id="8"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Tahoma"/>
                </a:rPr>
                <a:t>0 of 350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PQuestion"/>
          <p:cNvSpPr>
            <a:spLocks noGrp="1"/>
          </p:cNvSpPr>
          <p:nvPr>
            <p:ph type="title"/>
          </p:nvPr>
        </p:nvSpPr>
        <p:spPr>
          <a:xfrm>
            <a:off x="323850" y="260350"/>
            <a:ext cx="8640763" cy="1728788"/>
          </a:xfrm>
        </p:spPr>
        <p:txBody>
          <a:bodyPr/>
          <a:lstStyle/>
          <a:p>
            <a:pPr algn="ctr"/>
            <a:r>
              <a:rPr lang="en-US" altLang="en-US" sz="3200" smtClean="0">
                <a:solidFill>
                  <a:schemeClr val="tx1"/>
                </a:solidFill>
                <a:latin typeface="Arial" charset="0"/>
              </a:rPr>
              <a:t>Suppliers Only: I would prefer to sell my product based on my unique value proposition versus relying on third-party intervention</a:t>
            </a:r>
          </a:p>
        </p:txBody>
      </p:sp>
      <p:graphicFrame>
        <p:nvGraphicFramePr>
          <p:cNvPr id="4" name="TPChart"/>
          <p:cNvGraphicFramePr>
            <a:graphicFrameLocks noChangeAspect="1"/>
          </p:cNvGraphicFramePr>
          <p:nvPr>
            <p:custDataLst>
              <p:tags r:id="rId3"/>
            </p:custDataLst>
          </p:nvPr>
        </p:nvGraphicFramePr>
        <p:xfrm>
          <a:off x="6291263" y="1989138"/>
          <a:ext cx="2852737" cy="3208337"/>
        </p:xfrm>
        <a:graphic>
          <a:graphicData uri="http://schemas.openxmlformats.org/presentationml/2006/ole">
            <mc:AlternateContent xmlns:mc="http://schemas.openxmlformats.org/markup-compatibility/2006">
              <mc:Choice xmlns:v="urn:schemas-microsoft-com:vml" Requires="v">
                <p:oleObj spid="_x0000_s206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263" y="1989138"/>
                        <a:ext cx="285273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PAnswers"/>
          <p:cNvSpPr>
            <a:spLocks noGrp="1"/>
          </p:cNvSpPr>
          <p:nvPr>
            <p:ph type="body" idx="1"/>
            <p:custDataLst>
              <p:tags r:id="rId4"/>
            </p:custDataLst>
          </p:nvPr>
        </p:nvSpPr>
        <p:spPr>
          <a:xfrm>
            <a:off x="1087438" y="2924175"/>
            <a:ext cx="4114800" cy="159543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Agree</a:t>
            </a:r>
          </a:p>
          <a:p>
            <a:pPr marL="514350" indent="-514350">
              <a:buClr>
                <a:schemeClr val="tx1"/>
              </a:buClr>
              <a:buSzPct val="100000"/>
              <a:buFont typeface="Times New Roman" pitchFamily="18" charset="0"/>
              <a:buAutoNum type="arabicPeriod"/>
            </a:pPr>
            <a:r>
              <a:rPr lang="en-US" altLang="en-US" smtClean="0">
                <a:latin typeface="Arial" charset="0"/>
              </a:rPr>
              <a:t>Disagree</a:t>
            </a:r>
          </a:p>
        </p:txBody>
      </p:sp>
      <p:sp>
        <p:nvSpPr>
          <p:cNvPr id="9" name="Rectangle 8"/>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2294"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2"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3"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16"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Only: My facility currently uses an electronic parts procurement system</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3091"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TPAnswers"/>
          <p:cNvSpPr>
            <a:spLocks noGrp="1"/>
          </p:cNvSpPr>
          <p:nvPr>
            <p:ph type="body" idx="1"/>
            <p:custDataLst>
              <p:tags r:id="rId4"/>
            </p:custDataLst>
          </p:nvPr>
        </p:nvSpPr>
        <p:spPr>
          <a:xfrm>
            <a:off x="665163" y="2501900"/>
            <a:ext cx="4727575" cy="233838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Of my choosing</a:t>
            </a:r>
          </a:p>
          <a:p>
            <a:pPr marL="514350" indent="-514350">
              <a:buClr>
                <a:schemeClr val="tx1"/>
              </a:buClr>
              <a:buSzPct val="100000"/>
              <a:buFont typeface="Times New Roman" pitchFamily="18" charset="0"/>
              <a:buAutoNum type="arabicPeriod"/>
            </a:pPr>
            <a:r>
              <a:rPr lang="en-US" altLang="en-US" smtClean="0">
                <a:latin typeface="Arial" charset="0"/>
              </a:rPr>
              <a:t>Due to insurer agreements</a:t>
            </a:r>
          </a:p>
          <a:p>
            <a:pPr marL="514350" indent="-514350">
              <a:buClr>
                <a:schemeClr val="tx1"/>
              </a:buClr>
              <a:buSzPct val="100000"/>
              <a:buFont typeface="Times New Roman" pitchFamily="18" charset="0"/>
              <a:buAutoNum type="arabicPeriod"/>
            </a:pPr>
            <a:r>
              <a:rPr lang="en-US" altLang="en-US" smtClean="0">
                <a:latin typeface="Arial" charset="0"/>
              </a:rPr>
              <a:t>I don’t use one</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Selected System: </a:t>
            </a:r>
            <a:r>
              <a:rPr lang="en-US" altLang="en-US" sz="3200" smtClean="0">
                <a:solidFill>
                  <a:schemeClr val="tx1"/>
                </a:solidFill>
                <a:latin typeface="Arial" charset="0"/>
                <a:cs typeface="Times New Roman" pitchFamily="18" charset="0"/>
              </a:rPr>
              <a:t>Has the system affected your efficiency?</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411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2771"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Antitrust Guidelines</a:t>
            </a:r>
          </a:p>
        </p:txBody>
      </p:sp>
      <p:sp>
        <p:nvSpPr>
          <p:cNvPr id="32773" name="Rectangle 3"/>
          <p:cNvSpPr txBox="1">
            <a:spLocks noChangeArrowheads="1"/>
          </p:cNvSpPr>
          <p:nvPr/>
        </p:nvSpPr>
        <p:spPr bwMode="auto">
          <a:xfrm>
            <a:off x="134938" y="784225"/>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kumimoji="1" lang="en-US" sz="3000">
                <a:latin typeface="Arial" charset="0"/>
              </a:rPr>
              <a:t>No participant shall be allowed to discuss any subject relating to prices charged, discounts offered of any nature, specific hourly rates, employee benefits, or agreements made with third party entities. Should any discussion of these items take place, said participant will be asked to refrain immediately, disregarding any pursuant discussion. Should said party deny such request, this meeting will be immediately disbanded.</a:t>
            </a:r>
          </a:p>
        </p:txBody>
      </p:sp>
    </p:spTree>
    <p:custDataLst>
      <p:tags r:id="rId1"/>
    </p:custData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Selected System : </a:t>
            </a:r>
            <a:r>
              <a:rPr lang="en-US" altLang="en-US" sz="3200" smtClean="0">
                <a:solidFill>
                  <a:schemeClr val="tx1"/>
                </a:solidFill>
                <a:latin typeface="Arial" charset="0"/>
                <a:cs typeface="Times New Roman" pitchFamily="18" charset="0"/>
              </a:rPr>
              <a:t>Has the system affected the quality of parts you receive?</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5139"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Selected System : </a:t>
            </a:r>
            <a:r>
              <a:rPr lang="en-US" altLang="en-US" sz="3200" smtClean="0">
                <a:solidFill>
                  <a:schemeClr val="tx1"/>
                </a:solidFill>
                <a:latin typeface="Arial" charset="0"/>
                <a:cs typeface="Times New Roman" pitchFamily="18" charset="0"/>
              </a:rPr>
              <a:t>Has the system affected your customer’s experience?</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616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Insurer Selected System: Has </a:t>
            </a:r>
            <a:r>
              <a:rPr lang="en-US" altLang="en-US" sz="3200" smtClean="0">
                <a:solidFill>
                  <a:schemeClr val="tx1"/>
                </a:solidFill>
                <a:latin typeface="Arial" charset="0"/>
                <a:cs typeface="Times New Roman" pitchFamily="18" charset="0"/>
              </a:rPr>
              <a:t>the system affected your efficiency?</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718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Insurer Selected System : </a:t>
            </a:r>
            <a:r>
              <a:rPr lang="en-US" altLang="en-US" sz="3200" smtClean="0">
                <a:solidFill>
                  <a:schemeClr val="tx1"/>
                </a:solidFill>
                <a:latin typeface="Arial" charset="0"/>
                <a:cs typeface="Times New Roman" pitchFamily="18" charset="0"/>
              </a:rPr>
              <a:t>Has the system affected the quality of parts you receive?</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8211"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6"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Insurer Selected System : </a:t>
            </a:r>
            <a:r>
              <a:rPr lang="en-US" altLang="en-US" sz="3200" smtClean="0">
                <a:solidFill>
                  <a:schemeClr val="tx1"/>
                </a:solidFill>
                <a:latin typeface="Arial" charset="0"/>
                <a:cs typeface="Times New Roman" pitchFamily="18" charset="0"/>
              </a:rPr>
              <a:t>Has the system affected your customer’s experience?</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923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Positively</a:t>
            </a:r>
          </a:p>
          <a:p>
            <a:pPr marL="514350" indent="-514350">
              <a:buClr>
                <a:schemeClr val="tx1"/>
              </a:buClr>
              <a:buSzPct val="100000"/>
              <a:buFont typeface="Times New Roman" pitchFamily="18" charset="0"/>
              <a:buAutoNum type="arabicPeriod"/>
            </a:pPr>
            <a:r>
              <a:rPr lang="en-US" altLang="en-US" smtClean="0">
                <a:latin typeface="Arial" charset="0"/>
              </a:rPr>
              <a:t>Negatively</a:t>
            </a:r>
          </a:p>
          <a:p>
            <a:pPr marL="514350" indent="-514350">
              <a:buClr>
                <a:schemeClr val="tx1"/>
              </a:buClr>
              <a:buSzPct val="100000"/>
              <a:buFont typeface="Times New Roman" pitchFamily="18" charset="0"/>
              <a:buAutoNum type="arabicPeriod"/>
            </a:pPr>
            <a:r>
              <a:rPr lang="en-US" altLang="en-US" smtClean="0">
                <a:latin typeface="Arial" charset="0"/>
              </a:rPr>
              <a:t>No change </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Only: </a:t>
            </a:r>
            <a:r>
              <a:rPr lang="en-US" altLang="en-US" sz="3200" smtClean="0">
                <a:solidFill>
                  <a:schemeClr val="tx1"/>
                </a:solidFill>
                <a:latin typeface="Arial" charset="0"/>
                <a:cs typeface="Times New Roman" pitchFamily="18" charset="0"/>
              </a:rPr>
              <a:t>My overall experience with the insurer-selected parts procurement system has been </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10258"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4"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a:t>
            </a:r>
          </a:p>
          <a:p>
            <a:pPr marL="514350" indent="-514350">
              <a:buClr>
                <a:schemeClr val="tx1"/>
              </a:buClr>
              <a:buSzPct val="100000"/>
              <a:buFont typeface="Times New Roman" pitchFamily="18" charset="0"/>
              <a:buAutoNum type="arabicPeriod"/>
            </a:pPr>
            <a:r>
              <a:rPr lang="en-US" altLang="en-US" smtClean="0">
                <a:latin typeface="Arial" charset="0"/>
              </a:rPr>
              <a:t>Negative</a:t>
            </a:r>
          </a:p>
          <a:p>
            <a:pPr marL="514350" indent="-514350">
              <a:buClr>
                <a:schemeClr val="tx1"/>
              </a:buClr>
              <a:buSzPct val="100000"/>
              <a:buFont typeface="Times New Roman" pitchFamily="18" charset="0"/>
              <a:buAutoNum type="arabicPeriod"/>
            </a:pPr>
            <a:r>
              <a:rPr lang="en-US" altLang="en-US" smtClean="0">
                <a:latin typeface="Arial" charset="0"/>
              </a:rPr>
              <a:t>Neutral</a:t>
            </a:r>
          </a:p>
        </p:txBody>
      </p:sp>
      <p:sp>
        <p:nvSpPr>
          <p:cNvPr id="9" name="Rectangle 8"/>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2800" dirty="0">
                <a:solidFill>
                  <a:srgbClr val="FFFFFF"/>
                </a:solidFill>
                <a:latin typeface="Arial" pitchFamily="34" charset="0"/>
              </a:rPr>
              <a:t>Audience Response Template</a:t>
            </a:r>
          </a:p>
        </p:txBody>
      </p:sp>
      <p:pic>
        <p:nvPicPr>
          <p:cNvPr id="2048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2"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3"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PQuestion"/>
          <p:cNvSpPr>
            <a:spLocks noGrp="1"/>
          </p:cNvSpPr>
          <p:nvPr>
            <p:ph type="title"/>
          </p:nvPr>
        </p:nvSpPr>
        <p:spPr>
          <a:xfrm>
            <a:off x="323850" y="260350"/>
            <a:ext cx="8640763" cy="1728788"/>
          </a:xfrm>
        </p:spPr>
        <p:txBody>
          <a:bodyPr/>
          <a:lstStyle/>
          <a:p>
            <a:pPr algn="ctr"/>
            <a:r>
              <a:rPr lang="en-US" altLang="en-US" sz="3200" smtClean="0">
                <a:solidFill>
                  <a:schemeClr val="tx1"/>
                </a:solidFill>
                <a:latin typeface="Arial" charset="0"/>
              </a:rPr>
              <a:t>Repairers Only: My facility uses more than one parts procurement system because of my agreement(s) with an insurer</a:t>
            </a:r>
          </a:p>
        </p:txBody>
      </p:sp>
      <p:graphicFrame>
        <p:nvGraphicFramePr>
          <p:cNvPr id="4" name="TPChart"/>
          <p:cNvGraphicFramePr>
            <a:graphicFrameLocks noChangeAspect="1"/>
          </p:cNvGraphicFramePr>
          <p:nvPr>
            <p:custDataLst>
              <p:tags r:id="rId3"/>
            </p:custDataLst>
          </p:nvPr>
        </p:nvGraphicFramePr>
        <p:xfrm>
          <a:off x="6291263" y="1989138"/>
          <a:ext cx="2852737" cy="3208337"/>
        </p:xfrm>
        <a:graphic>
          <a:graphicData uri="http://schemas.openxmlformats.org/presentationml/2006/ole">
            <mc:AlternateContent xmlns:mc="http://schemas.openxmlformats.org/markup-compatibility/2006">
              <mc:Choice xmlns:v="urn:schemas-microsoft-com:vml" Requires="v">
                <p:oleObj spid="_x0000_s11283"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263" y="1989138"/>
                        <a:ext cx="285273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TPAnswers"/>
          <p:cNvSpPr>
            <a:spLocks noGrp="1"/>
          </p:cNvSpPr>
          <p:nvPr>
            <p:ph type="body" idx="1"/>
            <p:custDataLst>
              <p:tags r:id="rId4"/>
            </p:custDataLst>
          </p:nvPr>
        </p:nvSpPr>
        <p:spPr>
          <a:xfrm>
            <a:off x="1087438" y="2924175"/>
            <a:ext cx="4114800" cy="159543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True</a:t>
            </a:r>
          </a:p>
          <a:p>
            <a:pPr marL="514350" indent="-514350">
              <a:buClr>
                <a:schemeClr val="tx1"/>
              </a:buClr>
              <a:buSzPct val="100000"/>
              <a:buFont typeface="Times New Roman" pitchFamily="18" charset="0"/>
              <a:buAutoNum type="arabicPeriod"/>
            </a:pPr>
            <a:r>
              <a:rPr lang="en-US" altLang="en-US" smtClean="0">
                <a:latin typeface="Arial" charset="0"/>
              </a:rPr>
              <a:t>False</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PQuestion"/>
          <p:cNvSpPr>
            <a:spLocks noGrp="1"/>
          </p:cNvSpPr>
          <p:nvPr>
            <p:ph type="title"/>
          </p:nvPr>
        </p:nvSpPr>
        <p:spPr>
          <a:xfrm>
            <a:off x="323850" y="260350"/>
            <a:ext cx="8640763" cy="1728788"/>
          </a:xfrm>
        </p:spPr>
        <p:txBody>
          <a:bodyPr/>
          <a:lstStyle/>
          <a:p>
            <a:pPr algn="ctr"/>
            <a:r>
              <a:rPr lang="en-US" altLang="en-US" sz="3200" smtClean="0">
                <a:solidFill>
                  <a:schemeClr val="tx1"/>
                </a:solidFill>
                <a:latin typeface="Arial" charset="0"/>
              </a:rPr>
              <a:t>Repairers Only: I would give up the referral volume that I currently receive in order to avoid using a system selected by an insurer</a:t>
            </a:r>
          </a:p>
        </p:txBody>
      </p:sp>
      <p:graphicFrame>
        <p:nvGraphicFramePr>
          <p:cNvPr id="4" name="TPChart"/>
          <p:cNvGraphicFramePr>
            <a:graphicFrameLocks noChangeAspect="1"/>
          </p:cNvGraphicFramePr>
          <p:nvPr>
            <p:custDataLst>
              <p:tags r:id="rId3"/>
            </p:custDataLst>
          </p:nvPr>
        </p:nvGraphicFramePr>
        <p:xfrm>
          <a:off x="6291263" y="1989138"/>
          <a:ext cx="2852737" cy="3208337"/>
        </p:xfrm>
        <a:graphic>
          <a:graphicData uri="http://schemas.openxmlformats.org/presentationml/2006/ole">
            <mc:AlternateContent xmlns:mc="http://schemas.openxmlformats.org/markup-compatibility/2006">
              <mc:Choice xmlns:v="urn:schemas-microsoft-com:vml" Requires="v">
                <p:oleObj spid="_x0000_s1230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263" y="1989138"/>
                        <a:ext cx="285273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2" name="TPAnswers"/>
          <p:cNvSpPr>
            <a:spLocks noGrp="1"/>
          </p:cNvSpPr>
          <p:nvPr>
            <p:ph type="body" idx="1"/>
            <p:custDataLst>
              <p:tags r:id="rId4"/>
            </p:custDataLst>
          </p:nvPr>
        </p:nvSpPr>
        <p:spPr>
          <a:xfrm>
            <a:off x="1087438" y="2924175"/>
            <a:ext cx="4114800" cy="159543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Agree</a:t>
            </a:r>
          </a:p>
          <a:p>
            <a:pPr marL="514350" indent="-514350">
              <a:buClr>
                <a:schemeClr val="tx1"/>
              </a:buClr>
              <a:buSzPct val="100000"/>
              <a:buFont typeface="Times New Roman" pitchFamily="18" charset="0"/>
              <a:buAutoNum type="arabicPeriod"/>
            </a:pPr>
            <a:r>
              <a:rPr lang="en-US" altLang="en-US" smtClean="0">
                <a:latin typeface="Arial" charset="0"/>
              </a:rPr>
              <a:t>Disagree</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PQuestion"/>
          <p:cNvSpPr>
            <a:spLocks noGrp="1"/>
          </p:cNvSpPr>
          <p:nvPr>
            <p:ph type="title"/>
          </p:nvPr>
        </p:nvSpPr>
        <p:spPr>
          <a:xfrm>
            <a:off x="323850" y="260350"/>
            <a:ext cx="8640763" cy="1728788"/>
          </a:xfrm>
        </p:spPr>
        <p:txBody>
          <a:bodyPr/>
          <a:lstStyle/>
          <a:p>
            <a:pPr algn="ctr"/>
            <a:r>
              <a:rPr lang="en-US" altLang="en-US" sz="3200" smtClean="0">
                <a:solidFill>
                  <a:schemeClr val="tx1"/>
                </a:solidFill>
                <a:latin typeface="Arial" charset="0"/>
              </a:rPr>
              <a:t>Repairers Only: My facility uses some type of system as a result of insurance agreements (e.g. information provider, CSI, anything)</a:t>
            </a:r>
          </a:p>
        </p:txBody>
      </p:sp>
      <p:graphicFrame>
        <p:nvGraphicFramePr>
          <p:cNvPr id="4" name="TPChart"/>
          <p:cNvGraphicFramePr>
            <a:graphicFrameLocks noChangeAspect="1"/>
          </p:cNvGraphicFramePr>
          <p:nvPr>
            <p:custDataLst>
              <p:tags r:id="rId3"/>
            </p:custDataLst>
          </p:nvPr>
        </p:nvGraphicFramePr>
        <p:xfrm>
          <a:off x="6291263" y="1989138"/>
          <a:ext cx="2852737" cy="3208337"/>
        </p:xfrm>
        <a:graphic>
          <a:graphicData uri="http://schemas.openxmlformats.org/presentationml/2006/ole">
            <mc:AlternateContent xmlns:mc="http://schemas.openxmlformats.org/markup-compatibility/2006">
              <mc:Choice xmlns:v="urn:schemas-microsoft-com:vml" Requires="v">
                <p:oleObj spid="_x0000_s13331"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263" y="1989138"/>
                        <a:ext cx="285273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PAnswers"/>
          <p:cNvSpPr>
            <a:spLocks noGrp="1"/>
          </p:cNvSpPr>
          <p:nvPr>
            <p:ph type="body" idx="1"/>
            <p:custDataLst>
              <p:tags r:id="rId4"/>
            </p:custDataLst>
          </p:nvPr>
        </p:nvSpPr>
        <p:spPr>
          <a:xfrm>
            <a:off x="1087438" y="2924175"/>
            <a:ext cx="4114800" cy="159543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True</a:t>
            </a:r>
          </a:p>
          <a:p>
            <a:pPr marL="514350" indent="-514350">
              <a:buClr>
                <a:schemeClr val="tx1"/>
              </a:buClr>
              <a:buSzPct val="100000"/>
              <a:buFont typeface="Times New Roman" pitchFamily="18" charset="0"/>
              <a:buAutoNum type="arabicPeriod"/>
            </a:pPr>
            <a:r>
              <a:rPr lang="en-US" altLang="en-US" smtClean="0">
                <a:latin typeface="Arial" charset="0"/>
              </a:rPr>
              <a:t>False</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PQuestion"/>
          <p:cNvSpPr>
            <a:spLocks noGrp="1"/>
          </p:cNvSpPr>
          <p:nvPr>
            <p:ph type="title"/>
          </p:nvPr>
        </p:nvSpPr>
        <p:spPr>
          <a:xfrm>
            <a:off x="174625" y="115888"/>
            <a:ext cx="8861425" cy="1800225"/>
          </a:xfrm>
        </p:spPr>
        <p:txBody>
          <a:bodyPr/>
          <a:lstStyle/>
          <a:p>
            <a:pPr algn="ctr"/>
            <a:r>
              <a:rPr lang="en-US" altLang="en-US" sz="3200" smtClean="0">
                <a:solidFill>
                  <a:schemeClr val="tx1"/>
                </a:solidFill>
                <a:latin typeface="Arial" charset="0"/>
              </a:rPr>
              <a:t>Repairers Only: </a:t>
            </a:r>
            <a:r>
              <a:rPr lang="en-US" altLang="en-US" sz="3200" smtClean="0">
                <a:solidFill>
                  <a:schemeClr val="tx1"/>
                </a:solidFill>
                <a:latin typeface="Arial" charset="0"/>
                <a:cs typeface="Times New Roman" pitchFamily="18" charset="0"/>
              </a:rPr>
              <a:t>My overall experience with systems required by insurer intervention has been </a:t>
            </a:r>
            <a:endParaRPr lang="en-US" altLang="en-US" sz="3200" smtClean="0"/>
          </a:p>
        </p:txBody>
      </p:sp>
      <p:graphicFrame>
        <p:nvGraphicFramePr>
          <p:cNvPr id="4" name="TPChart"/>
          <p:cNvGraphicFramePr>
            <a:graphicFrameLocks noChangeAspect="1"/>
          </p:cNvGraphicFramePr>
          <p:nvPr>
            <p:custDataLst>
              <p:tags r:id="rId3"/>
            </p:custDataLst>
          </p:nvPr>
        </p:nvGraphicFramePr>
        <p:xfrm>
          <a:off x="5940425" y="1989138"/>
          <a:ext cx="2916238" cy="3279775"/>
        </p:xfrm>
        <a:graphic>
          <a:graphicData uri="http://schemas.openxmlformats.org/presentationml/2006/ole">
            <mc:AlternateContent xmlns:mc="http://schemas.openxmlformats.org/markup-compatibility/2006">
              <mc:Choice xmlns:v="urn:schemas-microsoft-com:vml" Requires="v">
                <p:oleObj spid="_x0000_s14355"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1989138"/>
                        <a:ext cx="29162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0" name="TPAnswers"/>
          <p:cNvSpPr>
            <a:spLocks noGrp="1"/>
          </p:cNvSpPr>
          <p:nvPr>
            <p:ph type="body" idx="1"/>
            <p:custDataLst>
              <p:tags r:id="rId4"/>
            </p:custDataLst>
          </p:nvPr>
        </p:nvSpPr>
        <p:spPr>
          <a:xfrm>
            <a:off x="827088" y="2636838"/>
            <a:ext cx="4114800" cy="2203450"/>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Positive</a:t>
            </a:r>
          </a:p>
          <a:p>
            <a:pPr marL="514350" indent="-514350">
              <a:buClr>
                <a:schemeClr val="tx1"/>
              </a:buClr>
              <a:buSzPct val="100000"/>
              <a:buFont typeface="Times New Roman" pitchFamily="18" charset="0"/>
              <a:buAutoNum type="arabicPeriod"/>
            </a:pPr>
            <a:r>
              <a:rPr lang="en-US" altLang="en-US" smtClean="0">
                <a:latin typeface="Arial" charset="0"/>
              </a:rPr>
              <a:t>Negative</a:t>
            </a:r>
          </a:p>
          <a:p>
            <a:pPr marL="514350" indent="-514350">
              <a:buClr>
                <a:schemeClr val="tx1"/>
              </a:buClr>
              <a:buSzPct val="100000"/>
              <a:buFont typeface="Times New Roman" pitchFamily="18" charset="0"/>
              <a:buAutoNum type="arabicPeriod"/>
            </a:pPr>
            <a:r>
              <a:rPr lang="en-US" altLang="en-US" smtClean="0">
                <a:latin typeface="Arial" charset="0"/>
              </a:rPr>
              <a:t>Neutral</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3795"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Mission Statement</a:t>
            </a:r>
          </a:p>
        </p:txBody>
      </p:sp>
      <p:sp>
        <p:nvSpPr>
          <p:cNvPr id="33797" name="Rectangle 3"/>
          <p:cNvSpPr txBox="1">
            <a:spLocks noChangeArrowheads="1"/>
          </p:cNvSpPr>
          <p:nvPr/>
        </p:nvSpPr>
        <p:spPr bwMode="auto">
          <a:xfrm>
            <a:off x="484188" y="1187450"/>
            <a:ext cx="81756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kumimoji="1" lang="en-US" sz="3200" dirty="0">
                <a:latin typeface="Arial" charset="0"/>
              </a:rPr>
              <a:t>The Collision Industry Conference (CIC) is a forum where collision industry stakeholders come together to discuss issues, build broad understanding, find common ground and communicate to the industry at-large, findings and possible solutions.</a:t>
            </a:r>
            <a:endParaRPr kumimoji="1" lang="en-US" sz="3200" b="1" dirty="0">
              <a:latin typeface="Arial"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PQuestion"/>
          <p:cNvSpPr>
            <a:spLocks noGrp="1"/>
          </p:cNvSpPr>
          <p:nvPr>
            <p:ph type="title"/>
          </p:nvPr>
        </p:nvSpPr>
        <p:spPr>
          <a:xfrm>
            <a:off x="323850" y="260350"/>
            <a:ext cx="8640763" cy="1728788"/>
          </a:xfrm>
        </p:spPr>
        <p:txBody>
          <a:bodyPr/>
          <a:lstStyle/>
          <a:p>
            <a:pPr algn="ctr"/>
            <a:r>
              <a:rPr lang="en-US" altLang="en-US" sz="3200" smtClean="0">
                <a:solidFill>
                  <a:schemeClr val="tx1"/>
                </a:solidFill>
                <a:latin typeface="Arial" charset="0"/>
              </a:rPr>
              <a:t>Repairers Only: My facility should be able to select any system that we want to use without insurer intervention</a:t>
            </a:r>
          </a:p>
        </p:txBody>
      </p:sp>
      <p:graphicFrame>
        <p:nvGraphicFramePr>
          <p:cNvPr id="4" name="TPChart"/>
          <p:cNvGraphicFramePr>
            <a:graphicFrameLocks noChangeAspect="1"/>
          </p:cNvGraphicFramePr>
          <p:nvPr>
            <p:custDataLst>
              <p:tags r:id="rId3"/>
            </p:custDataLst>
          </p:nvPr>
        </p:nvGraphicFramePr>
        <p:xfrm>
          <a:off x="6291263" y="1989138"/>
          <a:ext cx="2852737" cy="3208337"/>
        </p:xfrm>
        <a:graphic>
          <a:graphicData uri="http://schemas.openxmlformats.org/presentationml/2006/ole">
            <mc:AlternateContent xmlns:mc="http://schemas.openxmlformats.org/markup-compatibility/2006">
              <mc:Choice xmlns:v="urn:schemas-microsoft-com:vml" Requires="v">
                <p:oleObj spid="_x0000_s15379"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263" y="1989138"/>
                        <a:ext cx="285273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TPAnswers"/>
          <p:cNvSpPr>
            <a:spLocks noGrp="1"/>
          </p:cNvSpPr>
          <p:nvPr>
            <p:ph type="body" idx="1"/>
            <p:custDataLst>
              <p:tags r:id="rId4"/>
            </p:custDataLst>
          </p:nvPr>
        </p:nvSpPr>
        <p:spPr>
          <a:xfrm>
            <a:off x="1087438" y="2924175"/>
            <a:ext cx="4114800" cy="1595438"/>
          </a:xfrm>
        </p:spPr>
        <p:txBody>
          <a:bodyPr/>
          <a:lstStyle/>
          <a:p>
            <a:pPr marL="514350" indent="-514350">
              <a:buClr>
                <a:schemeClr val="tx1"/>
              </a:buClr>
              <a:buSzPct val="100000"/>
              <a:buFont typeface="Times New Roman" pitchFamily="18" charset="0"/>
              <a:buAutoNum type="arabicPeriod"/>
            </a:pPr>
            <a:r>
              <a:rPr lang="en-US" altLang="en-US" smtClean="0">
                <a:latin typeface="Arial" charset="0"/>
              </a:rPr>
              <a:t>Agree</a:t>
            </a:r>
          </a:p>
          <a:p>
            <a:pPr marL="514350" indent="-514350">
              <a:buClr>
                <a:schemeClr val="tx1"/>
              </a:buClr>
              <a:buSzPct val="100000"/>
              <a:buFont typeface="Times New Roman" pitchFamily="18" charset="0"/>
              <a:buAutoNum type="arabicPeriod"/>
            </a:pPr>
            <a:r>
              <a:rPr lang="en-US" altLang="en-US" smtClean="0">
                <a:latin typeface="Arial" charset="0"/>
              </a:rPr>
              <a:t>Disagree</a:t>
            </a:r>
          </a:p>
        </p:txBody>
      </p:sp>
      <p:sp>
        <p:nvSpPr>
          <p:cNvPr id="15" name="Rectangle 1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800" dirty="0">
              <a:solidFill>
                <a:srgbClr val="FFFFFF"/>
              </a:solidFill>
              <a:latin typeface="Arial" pitchFamily="34" charset="0"/>
            </a:endParaRPr>
          </a:p>
        </p:txBody>
      </p:sp>
      <p:pic>
        <p:nvPicPr>
          <p:cNvPr id="16" name="Picture 39" descr="D:\Clients\E-Commerce Committee\ciclogo150x1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ow to rf card_new.png"/>
          <p:cNvPicPr>
            <a:picLocks noChangeAspect="1"/>
          </p:cNvPicPr>
          <p:nvPr/>
        </p:nvPicPr>
        <p:blipFill>
          <a:blip r:embed="rId10" cstate="print"/>
          <a:srcRect/>
          <a:stretch>
            <a:fillRect/>
          </a:stretch>
        </p:blipFill>
        <p:spPr bwMode="auto">
          <a:xfrm>
            <a:off x="8046980" y="5299095"/>
            <a:ext cx="685800" cy="1065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ResponseCounter"/>
          <p:cNvGrpSpPr/>
          <p:nvPr>
            <p:custDataLst>
              <p:tags r:id="rId5"/>
            </p:custDataLst>
          </p:nvPr>
        </p:nvGrpSpPr>
        <p:grpSpPr>
          <a:xfrm>
            <a:off x="189706" y="5389563"/>
            <a:ext cx="952500" cy="952500"/>
            <a:chOff x="254000" y="5334000"/>
            <a:chExt cx="952500" cy="952500"/>
          </a:xfrm>
          <a:solidFill>
            <a:srgbClr val="FFC000"/>
          </a:solidFill>
        </p:grpSpPr>
        <p:sp>
          <p:nvSpPr>
            <p:cNvPr id="19" name="RCOut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CInner"/>
            <p:cNvSpPr/>
            <p:nvPr/>
          </p:nvSpPr>
          <p:spPr>
            <a:xfrm>
              <a:off x="254000" y="5334000"/>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latin typeface="Tahoma"/>
                </a:rPr>
                <a:t>0 of 350</a:t>
              </a:r>
            </a:p>
          </p:txBody>
        </p:sp>
      </p:grpSp>
      <p:sp>
        <p:nvSpPr>
          <p:cNvPr id="21" name="Rectangle 1027"/>
          <p:cNvSpPr txBox="1">
            <a:spLocks noChangeArrowheads="1"/>
          </p:cNvSpPr>
          <p:nvPr/>
        </p:nvSpPr>
        <p:spPr bwMode="auto">
          <a:xfrm>
            <a:off x="1287463" y="5581650"/>
            <a:ext cx="7856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kumimoji="1" sz="3200">
                <a:solidFill>
                  <a:schemeClr val="tx1"/>
                </a:solidFill>
                <a:latin typeface="+mn-lt"/>
                <a:cs typeface="+mn-cs"/>
              </a:defRPr>
            </a:lvl9pPr>
          </a:lstStyle>
          <a:p>
            <a:pPr marL="0" indent="0" eaLnBrk="1" hangingPunct="1">
              <a:buFont typeface="Wingdings" pitchFamily="2" charset="2"/>
              <a:buNone/>
              <a:defRPr/>
            </a:pPr>
            <a:r>
              <a:rPr lang="en-US" sz="2400" kern="0" dirty="0" smtClean="0">
                <a:solidFill>
                  <a:srgbClr val="FFFFFF"/>
                </a:solidFill>
                <a:effectLst>
                  <a:outerShdw blurRad="38100" dist="38100" dir="2700000" algn="tl">
                    <a:srgbClr val="000000"/>
                  </a:outerShdw>
                </a:effectLst>
              </a:rPr>
              <a:t>Insurer-Repairer Relations Committee 2013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78851"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 descr="C:\Users\AA0J\AppData\Local\Microsoft\Windows\Temporary Internet Files\Content.IE5\KDYBXNQ1\MC9003892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650" y="2208213"/>
            <a:ext cx="20066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19688" y="585662"/>
            <a:ext cx="8304623" cy="923330"/>
          </a:xfrm>
          <a:prstGeom prst="rect">
            <a:avLst/>
          </a:prstGeom>
          <a:noFill/>
        </p:spPr>
        <p:txBody>
          <a:bodyPr>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Open Microphone</a:t>
            </a:r>
          </a:p>
        </p:txBody>
      </p:sp>
      <p:pic>
        <p:nvPicPr>
          <p:cNvPr id="78854" name="Picture 5" descr="C:\Users\AA0J\AppData\Local\Microsoft\Windows\Temporary Internet Files\Content.IE5\VKSBA4DC\MC90003004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2550" y="1398588"/>
            <a:ext cx="3403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29238" y="2208213"/>
            <a:ext cx="1922462" cy="20018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2"/>
                </a:solidFill>
                <a:latin typeface="Viner Hand ITC" pitchFamily="66" charset="0"/>
                <a:cs typeface="Vijaya" pitchFamily="34" charset="0"/>
              </a:rPr>
              <a:t>~~~~~~~</a:t>
            </a:r>
          </a:p>
          <a:p>
            <a:pPr>
              <a:defRPr/>
            </a:pPr>
            <a:r>
              <a:rPr lang="en-US" dirty="0">
                <a:solidFill>
                  <a:schemeClr val="bg2"/>
                </a:solidFill>
                <a:latin typeface="Viner Hand ITC" pitchFamily="66" charset="0"/>
                <a:cs typeface="Vijaya" pitchFamily="34" charset="0"/>
              </a:rPr>
              <a:t>~~~~~~~</a:t>
            </a:r>
          </a:p>
          <a:p>
            <a:pPr>
              <a:defRPr/>
            </a:pPr>
            <a:r>
              <a:rPr lang="en-US" dirty="0">
                <a:solidFill>
                  <a:schemeClr val="bg2"/>
                </a:solidFill>
                <a:latin typeface="Viner Hand ITC" pitchFamily="66" charset="0"/>
                <a:cs typeface="Vijaya" pitchFamily="34" charset="0"/>
              </a:rPr>
              <a:t>~~~~~~~</a:t>
            </a:r>
          </a:p>
          <a:p>
            <a:pPr>
              <a:defRPr/>
            </a:pPr>
            <a:r>
              <a:rPr lang="en-US" dirty="0">
                <a:solidFill>
                  <a:schemeClr val="bg2"/>
                </a:solidFill>
                <a:latin typeface="Viner Hand ITC" pitchFamily="66" charset="0"/>
                <a:cs typeface="Vijaya" pitchFamily="34" charset="0"/>
              </a:rPr>
              <a:t>~~~~~~~</a:t>
            </a:r>
          </a:p>
          <a:p>
            <a:pPr>
              <a:defRPr/>
            </a:pPr>
            <a:endParaRPr lang="en-US" dirty="0">
              <a:solidFill>
                <a:schemeClr val="bg2"/>
              </a:solidFill>
              <a:latin typeface="Kunstler Script" pitchFamily="66" charset="0"/>
              <a:cs typeface="Vijaya"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latin typeface="Times New Roman" pitchFamily="18" charset="0"/>
            </a:endParaRPr>
          </a:p>
        </p:txBody>
      </p:sp>
      <p:pic>
        <p:nvPicPr>
          <p:cNvPr id="26627" name="Picture 39" descr="D:\Clients\E-Commerce Committee\ciclogo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2400" dirty="0" smtClean="0">
                <a:solidFill>
                  <a:srgbClr val="FFFFFF"/>
                </a:solidFill>
                <a:effectLst>
                  <a:outerShdw blurRad="38100" dist="38100" dir="2700000" algn="tl">
                    <a:srgbClr val="000000"/>
                  </a:outerShdw>
                </a:effectLst>
              </a:rPr>
              <a:t>Insurer-Repairer Relations Committee 2013</a:t>
            </a:r>
          </a:p>
        </p:txBody>
      </p:sp>
      <p:sp>
        <p:nvSpPr>
          <p:cNvPr id="26629" name="Rectangle 1"/>
          <p:cNvSpPr>
            <a:spLocks noChangeArrowheads="1"/>
          </p:cNvSpPr>
          <p:nvPr/>
        </p:nvSpPr>
        <p:spPr bwMode="auto">
          <a:xfrm>
            <a:off x="896938" y="419100"/>
            <a:ext cx="73485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a:latin typeface="Times New Roman" pitchFamily="18" charset="0"/>
                <a:cs typeface="Times New Roman" pitchFamily="18" charset="0"/>
              </a:rPr>
              <a:t>Questions?</a:t>
            </a:r>
          </a:p>
          <a:p>
            <a:pPr algn="ctr"/>
            <a:endParaRPr lang="en-US" altLang="en-US" sz="3600">
              <a:latin typeface="Times New Roman" pitchFamily="18" charset="0"/>
              <a:cs typeface="Times New Roman" pitchFamily="18" charset="0"/>
            </a:endParaRPr>
          </a:p>
          <a:p>
            <a:pPr algn="ctr"/>
            <a:r>
              <a:rPr lang="en-US" altLang="en-US" sz="3600">
                <a:latin typeface="Times New Roman" pitchFamily="18" charset="0"/>
                <a:cs typeface="Times New Roman" pitchFamily="18" charset="0"/>
              </a:rPr>
              <a:t>Rick Tuuri: Chair/Lame Duck</a:t>
            </a:r>
          </a:p>
          <a:p>
            <a:pPr algn="ctr"/>
            <a:r>
              <a:rPr lang="en-US" altLang="en-US" sz="3600">
                <a:latin typeface="Times New Roman" pitchFamily="18" charset="0"/>
                <a:cs typeface="Times New Roman" pitchFamily="18" charset="0"/>
                <a:hlinkClick r:id="rId3"/>
              </a:rPr>
              <a:t>Rick.tuuri@audaexplore.com</a:t>
            </a:r>
            <a:endParaRPr lang="en-US" altLang="en-US" sz="3600">
              <a:latin typeface="Times New Roman" pitchFamily="18" charset="0"/>
              <a:cs typeface="Times New Roman" pitchFamily="18" charset="0"/>
            </a:endParaRPr>
          </a:p>
          <a:p>
            <a:pPr algn="ctr"/>
            <a:endParaRPr lang="en-US" altLang="en-US" sz="3600">
              <a:latin typeface="Times New Roman" pitchFamily="18" charset="0"/>
              <a:cs typeface="Times New Roman" pitchFamily="18" charset="0"/>
            </a:endParaRPr>
          </a:p>
          <a:p>
            <a:pPr algn="ctr"/>
            <a:r>
              <a:rPr lang="en-US" altLang="en-US" sz="3600">
                <a:latin typeface="Times New Roman" pitchFamily="18" charset="0"/>
                <a:cs typeface="Times New Roman" pitchFamily="18" charset="0"/>
              </a:rPr>
              <a:t>Randy Hanson: Vice-Chair/Chair Apparent</a:t>
            </a:r>
          </a:p>
          <a:p>
            <a:pPr algn="ctr"/>
            <a:r>
              <a:rPr lang="en-US" altLang="en-US" sz="3600">
                <a:latin typeface="Times New Roman" pitchFamily="18" charset="0"/>
                <a:cs typeface="Times New Roman" pitchFamily="18" charset="0"/>
              </a:rPr>
              <a:t>RHanson2@allstate.com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6875" y="242888"/>
            <a:ext cx="5805488" cy="584200"/>
          </a:xfrm>
          <a:prstGeom prst="rect">
            <a:avLst/>
          </a:prstGeom>
          <a:noFill/>
        </p:spPr>
        <p:txBody>
          <a:bodyPr wrap="none">
            <a:spAutoFit/>
          </a:bodyPr>
          <a:lstStyle/>
          <a:p>
            <a:pPr eaLnBrk="1" fontAlgn="auto" hangingPunct="1">
              <a:spcBef>
                <a:spcPts val="0"/>
              </a:spcBef>
              <a:spcAft>
                <a:spcPts val="0"/>
              </a:spcAft>
              <a:defRPr/>
            </a:pPr>
            <a:r>
              <a:rPr lang="en-US" sz="3200" i="1" dirty="0">
                <a:solidFill>
                  <a:srgbClr val="002060"/>
                </a:solidFill>
                <a:latin typeface="Aharoni" pitchFamily="2" charset="-79"/>
                <a:ea typeface="+mn-ea"/>
                <a:cs typeface="Aharoni" pitchFamily="2" charset="-79"/>
              </a:rPr>
              <a:t>Collision Industry Conference</a:t>
            </a:r>
          </a:p>
        </p:txBody>
      </p:sp>
      <p:sp>
        <p:nvSpPr>
          <p:cNvPr id="10" name="TextBox 9"/>
          <p:cNvSpPr txBox="1"/>
          <p:nvPr/>
        </p:nvSpPr>
        <p:spPr>
          <a:xfrm>
            <a:off x="2803525" y="822325"/>
            <a:ext cx="3532188" cy="523875"/>
          </a:xfrm>
          <a:prstGeom prst="rect">
            <a:avLst/>
          </a:prstGeom>
          <a:noFill/>
        </p:spPr>
        <p:txBody>
          <a:bodyPr wrap="none">
            <a:spAutoFit/>
          </a:bodyPr>
          <a:lstStyle/>
          <a:p>
            <a:pPr eaLnBrk="1" fontAlgn="auto" hangingPunct="1">
              <a:spcBef>
                <a:spcPts val="0"/>
              </a:spcBef>
              <a:spcAft>
                <a:spcPts val="0"/>
              </a:spcAft>
              <a:defRPr/>
            </a:pPr>
            <a:r>
              <a:rPr lang="en-US" sz="2800" dirty="0">
                <a:solidFill>
                  <a:prstClr val="black"/>
                </a:solidFill>
                <a:latin typeface="Aharoni" pitchFamily="2" charset="-79"/>
                <a:ea typeface="+mn-ea"/>
                <a:cs typeface="Aharoni" pitchFamily="2" charset="-79"/>
              </a:rPr>
              <a:t>Level One Sponsors</a:t>
            </a:r>
          </a:p>
        </p:txBody>
      </p:sp>
      <p:sp>
        <p:nvSpPr>
          <p:cNvPr id="11" name="TextBox 10"/>
          <p:cNvSpPr txBox="1"/>
          <p:nvPr/>
        </p:nvSpPr>
        <p:spPr>
          <a:xfrm>
            <a:off x="3208338" y="2738438"/>
            <a:ext cx="3059112" cy="461962"/>
          </a:xfrm>
          <a:prstGeom prst="rect">
            <a:avLst/>
          </a:prstGeom>
          <a:noFill/>
        </p:spPr>
        <p:txBody>
          <a:bodyPr wrap="none">
            <a:spAutoFit/>
          </a:bodyPr>
          <a:lstStyle/>
          <a:p>
            <a:pPr eaLnBrk="1" fontAlgn="auto" hangingPunct="1">
              <a:spcBef>
                <a:spcPts val="0"/>
              </a:spcBef>
              <a:spcAft>
                <a:spcPts val="0"/>
              </a:spcAft>
              <a:defRPr/>
            </a:pPr>
            <a:r>
              <a:rPr lang="en-US" sz="2400" dirty="0">
                <a:solidFill>
                  <a:prstClr val="black"/>
                </a:solidFill>
                <a:latin typeface="Aharoni" pitchFamily="2" charset="-79"/>
                <a:ea typeface="+mn-ea"/>
                <a:cs typeface="Aharoni" pitchFamily="2" charset="-79"/>
              </a:rPr>
              <a:t>Level Two Sponsors</a:t>
            </a:r>
          </a:p>
        </p:txBody>
      </p:sp>
      <p:pic>
        <p:nvPicPr>
          <p:cNvPr id="74758"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09688"/>
            <a:ext cx="1576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601788"/>
            <a:ext cx="1254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746250"/>
            <a:ext cx="242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3" descr="P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11288"/>
            <a:ext cx="1268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39888"/>
            <a:ext cx="17414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1288" y="3424238"/>
            <a:ext cx="2830512" cy="329247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1-800 Radiator &amp; A/C	</a:t>
            </a:r>
          </a:p>
          <a:p>
            <a:pPr eaLnBrk="1" fontAlgn="auto" hangingPunct="1">
              <a:spcBef>
                <a:spcPts val="0"/>
              </a:spcBef>
              <a:spcAft>
                <a:spcPts val="0"/>
              </a:spcAft>
              <a:defRPr/>
            </a:pPr>
            <a:r>
              <a:rPr lang="en-US" sz="1600" dirty="0">
                <a:latin typeface="Calibri"/>
                <a:ea typeface="+mn-ea"/>
              </a:rPr>
              <a:t>3M Automotive Aftermarket</a:t>
            </a:r>
          </a:p>
          <a:p>
            <a:pPr eaLnBrk="1" fontAlgn="auto" hangingPunct="1">
              <a:spcBef>
                <a:spcPts val="0"/>
              </a:spcBef>
              <a:spcAft>
                <a:spcPts val="0"/>
              </a:spcAft>
              <a:defRPr/>
            </a:pPr>
            <a:r>
              <a:rPr lang="en-US" sz="1600" dirty="0">
                <a:latin typeface="Calibri"/>
                <a:ea typeface="+mn-ea"/>
              </a:rPr>
              <a:t>AkzoNobel Coatings </a:t>
            </a:r>
          </a:p>
          <a:p>
            <a:pPr eaLnBrk="1" fontAlgn="auto" hangingPunct="1">
              <a:spcBef>
                <a:spcPts val="0"/>
              </a:spcBef>
              <a:spcAft>
                <a:spcPts val="0"/>
              </a:spcAft>
              <a:defRPr/>
            </a:pPr>
            <a:r>
              <a:rPr lang="en-US" sz="1600" dirty="0">
                <a:latin typeface="Calibri"/>
                <a:ea typeface="+mn-ea"/>
              </a:rPr>
              <a:t>ALLDATA </a:t>
            </a:r>
          </a:p>
          <a:p>
            <a:pPr eaLnBrk="1" fontAlgn="auto" hangingPunct="1">
              <a:spcBef>
                <a:spcPts val="0"/>
              </a:spcBef>
              <a:spcAft>
                <a:spcPts val="0"/>
              </a:spcAft>
              <a:defRPr/>
            </a:pPr>
            <a:r>
              <a:rPr lang="en-US" sz="1600" dirty="0">
                <a:latin typeface="Calibri"/>
                <a:ea typeface="+mn-ea"/>
              </a:rPr>
              <a:t>AudaExplore, a Solera Company</a:t>
            </a:r>
          </a:p>
          <a:p>
            <a:pPr eaLnBrk="1" fontAlgn="auto" hangingPunct="1">
              <a:spcBef>
                <a:spcPts val="0"/>
              </a:spcBef>
              <a:spcAft>
                <a:spcPts val="0"/>
              </a:spcAft>
              <a:defRPr/>
            </a:pPr>
            <a:r>
              <a:rPr lang="en-US" sz="1600" dirty="0">
                <a:latin typeface="Calibri"/>
                <a:ea typeface="+mn-ea"/>
              </a:rPr>
              <a:t>Caliber Collision Centers</a:t>
            </a:r>
          </a:p>
          <a:p>
            <a:pPr eaLnBrk="1" fontAlgn="auto" hangingPunct="1">
              <a:spcBef>
                <a:spcPts val="0"/>
              </a:spcBef>
              <a:spcAft>
                <a:spcPts val="0"/>
              </a:spcAft>
              <a:defRPr/>
            </a:pPr>
            <a:r>
              <a:rPr lang="en-US" sz="1600" dirty="0">
                <a:latin typeface="Calibri"/>
                <a:ea typeface="+mn-ea"/>
              </a:rPr>
              <a:t>Car-Part.com</a:t>
            </a:r>
          </a:p>
          <a:p>
            <a:pPr eaLnBrk="1" fontAlgn="auto" hangingPunct="1">
              <a:spcBef>
                <a:spcPts val="0"/>
              </a:spcBef>
              <a:spcAft>
                <a:spcPts val="0"/>
              </a:spcAft>
              <a:defRPr/>
            </a:pPr>
            <a:r>
              <a:rPr lang="en-US" sz="1600" dirty="0">
                <a:latin typeface="Calibri"/>
                <a:ea typeface="+mn-ea"/>
              </a:rPr>
              <a:t>CARQUEST Auto Parts &amp; Paint</a:t>
            </a:r>
          </a:p>
          <a:p>
            <a:pPr eaLnBrk="1" fontAlgn="auto" hangingPunct="1">
              <a:spcBef>
                <a:spcPts val="0"/>
              </a:spcBef>
              <a:spcAft>
                <a:spcPts val="0"/>
              </a:spcAft>
              <a:defRPr/>
            </a:pPr>
            <a:r>
              <a:rPr lang="en-US" sz="1600" dirty="0">
                <a:latin typeface="Calibri"/>
                <a:ea typeface="+mn-ea"/>
              </a:rPr>
              <a:t>CCC Information Services</a:t>
            </a:r>
          </a:p>
          <a:p>
            <a:pPr eaLnBrk="1" fontAlgn="auto" hangingPunct="1">
              <a:spcBef>
                <a:spcPts val="0"/>
              </a:spcBef>
              <a:spcAft>
                <a:spcPts val="0"/>
              </a:spcAft>
              <a:defRPr/>
            </a:pPr>
            <a:r>
              <a:rPr lang="en-US" sz="1600" dirty="0">
                <a:latin typeface="Calibri"/>
                <a:ea typeface="+mn-ea"/>
              </a:rPr>
              <a:t>ChemSpec</a:t>
            </a:r>
          </a:p>
          <a:p>
            <a:pPr eaLnBrk="1" fontAlgn="auto" hangingPunct="1">
              <a:spcBef>
                <a:spcPts val="0"/>
              </a:spcBef>
              <a:spcAft>
                <a:spcPts val="0"/>
              </a:spcAft>
              <a:defRPr/>
            </a:pPr>
            <a:r>
              <a:rPr lang="en-US" sz="1600" dirty="0">
                <a:latin typeface="Calibri"/>
                <a:ea typeface="+mn-ea"/>
              </a:rPr>
              <a:t>Chief Automotive Technologies</a:t>
            </a:r>
          </a:p>
          <a:p>
            <a:pPr eaLnBrk="1" fontAlgn="auto" hangingPunct="1">
              <a:spcBef>
                <a:spcPts val="0"/>
              </a:spcBef>
              <a:spcAft>
                <a:spcPts val="0"/>
              </a:spcAft>
              <a:defRPr/>
            </a:pPr>
            <a:endParaRPr lang="en-US" sz="1400" dirty="0">
              <a:solidFill>
                <a:prstClr val="white"/>
              </a:solidFill>
              <a:latin typeface="Calibri"/>
              <a:ea typeface="+mn-ea"/>
            </a:endParaRPr>
          </a:p>
          <a:p>
            <a:pPr eaLnBrk="1" fontAlgn="auto" hangingPunct="1">
              <a:spcBef>
                <a:spcPts val="0"/>
              </a:spcBef>
              <a:spcAft>
                <a:spcPts val="0"/>
              </a:spcAft>
              <a:defRPr/>
            </a:pPr>
            <a:endParaRPr lang="en-US" dirty="0">
              <a:solidFill>
                <a:prstClr val="white"/>
              </a:solidFill>
              <a:latin typeface="Calibri"/>
              <a:ea typeface="+mn-ea"/>
            </a:endParaRPr>
          </a:p>
        </p:txBody>
      </p:sp>
      <p:pic>
        <p:nvPicPr>
          <p:cNvPr id="74764"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71800" y="3392488"/>
            <a:ext cx="2709863" cy="332422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Coyote Vision Group</a:t>
            </a:r>
          </a:p>
          <a:p>
            <a:pPr eaLnBrk="1" fontAlgn="auto" hangingPunct="1">
              <a:spcBef>
                <a:spcPts val="0"/>
              </a:spcBef>
              <a:spcAft>
                <a:spcPts val="0"/>
              </a:spcAft>
              <a:defRPr/>
            </a:pPr>
            <a:r>
              <a:rPr lang="en-US" sz="1600" dirty="0">
                <a:latin typeface="Calibri"/>
                <a:ea typeface="+mn-ea"/>
              </a:rPr>
              <a:t>     Square One Systems</a:t>
            </a:r>
          </a:p>
          <a:p>
            <a:pPr eaLnBrk="1" fontAlgn="auto" hangingPunct="1">
              <a:spcBef>
                <a:spcPts val="0"/>
              </a:spcBef>
              <a:spcAft>
                <a:spcPts val="0"/>
              </a:spcAft>
              <a:defRPr/>
            </a:pPr>
            <a:r>
              <a:rPr lang="en-US" sz="1600" dirty="0">
                <a:latin typeface="Calibri"/>
                <a:ea typeface="+mn-ea"/>
              </a:rPr>
              <a:t>CSi Complete &amp; TenPoint </a:t>
            </a:r>
          </a:p>
          <a:p>
            <a:pPr eaLnBrk="1" fontAlgn="auto" hangingPunct="1">
              <a:spcBef>
                <a:spcPts val="0"/>
              </a:spcBef>
              <a:spcAft>
                <a:spcPts val="0"/>
              </a:spcAft>
              <a:defRPr/>
            </a:pPr>
            <a:r>
              <a:rPr lang="en-US" sz="1600" dirty="0">
                <a:latin typeface="Calibri"/>
                <a:ea typeface="+mn-ea"/>
              </a:rPr>
              <a:t>     Insurance Solutions</a:t>
            </a:r>
          </a:p>
          <a:p>
            <a:pPr eaLnBrk="1" fontAlgn="auto" hangingPunct="1">
              <a:spcBef>
                <a:spcPts val="0"/>
              </a:spcBef>
              <a:spcAft>
                <a:spcPts val="0"/>
              </a:spcAft>
              <a:defRPr/>
            </a:pPr>
            <a:r>
              <a:rPr lang="en-US" sz="1600" dirty="0">
                <a:latin typeface="Calibri"/>
                <a:ea typeface="+mn-ea"/>
              </a:rPr>
              <a:t>Enterprise Rent-A-Car	</a:t>
            </a:r>
          </a:p>
          <a:p>
            <a:pPr eaLnBrk="1" fontAlgn="auto" hangingPunct="1">
              <a:spcBef>
                <a:spcPts val="0"/>
              </a:spcBef>
              <a:spcAft>
                <a:spcPts val="0"/>
              </a:spcAft>
              <a:defRPr/>
            </a:pPr>
            <a:r>
              <a:rPr lang="en-US" sz="1600" dirty="0">
                <a:latin typeface="Calibri"/>
                <a:ea typeface="+mn-ea"/>
              </a:rPr>
              <a:t>Ford Customer Service</a:t>
            </a:r>
          </a:p>
          <a:p>
            <a:pPr eaLnBrk="1" fontAlgn="auto" hangingPunct="1">
              <a:spcBef>
                <a:spcPts val="0"/>
              </a:spcBef>
              <a:spcAft>
                <a:spcPts val="0"/>
              </a:spcAft>
              <a:defRPr/>
            </a:pPr>
            <a:r>
              <a:rPr lang="en-US" sz="1600" dirty="0">
                <a:latin typeface="Calibri"/>
                <a:ea typeface="+mn-ea"/>
              </a:rPr>
              <a:t>General Motors – </a:t>
            </a:r>
          </a:p>
          <a:p>
            <a:pPr eaLnBrk="1" fontAlgn="auto" hangingPunct="1">
              <a:spcBef>
                <a:spcPts val="0"/>
              </a:spcBef>
              <a:spcAft>
                <a:spcPts val="0"/>
              </a:spcAft>
              <a:defRPr/>
            </a:pPr>
            <a:r>
              <a:rPr lang="en-US" sz="1600" dirty="0">
                <a:latin typeface="Calibri"/>
                <a:ea typeface="+mn-ea"/>
              </a:rPr>
              <a:t>     Customer Care &amp; Aftersales</a:t>
            </a:r>
          </a:p>
          <a:p>
            <a:pPr eaLnBrk="1" fontAlgn="auto" hangingPunct="1">
              <a:spcBef>
                <a:spcPts val="0"/>
              </a:spcBef>
              <a:spcAft>
                <a:spcPts val="0"/>
              </a:spcAft>
              <a:defRPr/>
            </a:pPr>
            <a:r>
              <a:rPr lang="en-US" sz="1600" dirty="0">
                <a:latin typeface="Calibri"/>
                <a:ea typeface="+mn-ea"/>
              </a:rPr>
              <a:t>ITW Evercoat</a:t>
            </a:r>
          </a:p>
          <a:p>
            <a:pPr eaLnBrk="1" fontAlgn="auto" hangingPunct="1">
              <a:spcBef>
                <a:spcPts val="0"/>
              </a:spcBef>
              <a:spcAft>
                <a:spcPts val="0"/>
              </a:spcAft>
              <a:defRPr/>
            </a:pPr>
            <a:r>
              <a:rPr lang="en-US" sz="1600" dirty="0">
                <a:latin typeface="Calibri"/>
                <a:ea typeface="+mn-ea"/>
              </a:rPr>
              <a:t>Kent Automotive</a:t>
            </a:r>
          </a:p>
          <a:p>
            <a:pPr eaLnBrk="1" fontAlgn="auto" hangingPunct="1">
              <a:spcBef>
                <a:spcPts val="0"/>
              </a:spcBef>
              <a:spcAft>
                <a:spcPts val="0"/>
              </a:spcAft>
              <a:defRPr/>
            </a:pPr>
            <a:r>
              <a:rPr lang="en-US" sz="1600" dirty="0">
                <a:latin typeface="Calibri"/>
                <a:ea typeface="+mn-ea"/>
              </a:rPr>
              <a:t>LKQ / Keystone</a:t>
            </a:r>
          </a:p>
          <a:p>
            <a:pPr eaLnBrk="1" fontAlgn="auto" hangingPunct="1">
              <a:spcBef>
                <a:spcPts val="0"/>
              </a:spcBef>
              <a:spcAft>
                <a:spcPts val="0"/>
              </a:spcAft>
              <a:defRPr/>
            </a:pPr>
            <a:r>
              <a:rPr lang="en-US" sz="1600" dirty="0">
                <a:latin typeface="Calibri"/>
                <a:ea typeface="+mn-ea"/>
              </a:rPr>
              <a:t>Lord Corporation </a:t>
            </a:r>
          </a:p>
          <a:p>
            <a:pPr eaLnBrk="1" fontAlgn="auto" hangingPunct="1">
              <a:spcBef>
                <a:spcPts val="0"/>
              </a:spcBef>
              <a:spcAft>
                <a:spcPts val="0"/>
              </a:spcAft>
              <a:defRPr/>
            </a:pPr>
            <a:endParaRPr lang="en-US" dirty="0">
              <a:solidFill>
                <a:prstClr val="white"/>
              </a:solidFill>
              <a:latin typeface="Calibri"/>
              <a:ea typeface="+mn-ea"/>
            </a:endParaRPr>
          </a:p>
        </p:txBody>
      </p:sp>
      <p:sp>
        <p:nvSpPr>
          <p:cNvPr id="26" name="TextBox 25"/>
          <p:cNvSpPr txBox="1"/>
          <p:nvPr/>
        </p:nvSpPr>
        <p:spPr>
          <a:xfrm>
            <a:off x="5757863" y="3363913"/>
            <a:ext cx="3386137" cy="3570287"/>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Matrix Electronic Measuring</a:t>
            </a:r>
          </a:p>
          <a:p>
            <a:pPr eaLnBrk="1" fontAlgn="auto" hangingPunct="1">
              <a:spcBef>
                <a:spcPts val="0"/>
              </a:spcBef>
              <a:spcAft>
                <a:spcPts val="0"/>
              </a:spcAft>
              <a:defRPr/>
            </a:pPr>
            <a:r>
              <a:rPr lang="en-US" sz="1600" dirty="0">
                <a:latin typeface="Calibri"/>
                <a:ea typeface="+mn-ea"/>
              </a:rPr>
              <a:t>Matrix System Automotive Finishes</a:t>
            </a:r>
          </a:p>
          <a:p>
            <a:pPr eaLnBrk="1" fontAlgn="auto" hangingPunct="1">
              <a:spcBef>
                <a:spcPts val="0"/>
              </a:spcBef>
              <a:spcAft>
                <a:spcPts val="0"/>
              </a:spcAft>
              <a:defRPr/>
            </a:pPr>
            <a:r>
              <a:rPr lang="en-US" sz="1600" dirty="0">
                <a:latin typeface="Calibri"/>
                <a:ea typeface="+mn-ea"/>
              </a:rPr>
              <a:t>Mitchell International</a:t>
            </a:r>
          </a:p>
          <a:p>
            <a:pPr eaLnBrk="1" fontAlgn="auto" hangingPunct="1">
              <a:spcBef>
                <a:spcPts val="0"/>
              </a:spcBef>
              <a:spcAft>
                <a:spcPts val="0"/>
              </a:spcAft>
              <a:defRPr/>
            </a:pPr>
            <a:r>
              <a:rPr lang="en-US" sz="1600" dirty="0">
                <a:latin typeface="Calibri"/>
                <a:ea typeface="+mn-ea"/>
              </a:rPr>
              <a:t>National Coatings</a:t>
            </a:r>
          </a:p>
          <a:p>
            <a:pPr eaLnBrk="1" fontAlgn="auto" hangingPunct="1">
              <a:spcBef>
                <a:spcPts val="0"/>
              </a:spcBef>
              <a:spcAft>
                <a:spcPts val="0"/>
              </a:spcAft>
              <a:defRPr/>
            </a:pPr>
            <a:r>
              <a:rPr lang="en-US" sz="1600" dirty="0">
                <a:latin typeface="Calibri"/>
                <a:ea typeface="+mn-ea"/>
              </a:rPr>
              <a:t>Norton Saint-Gobain</a:t>
            </a:r>
          </a:p>
          <a:p>
            <a:pPr eaLnBrk="1" fontAlgn="auto" hangingPunct="1">
              <a:spcBef>
                <a:spcPts val="0"/>
              </a:spcBef>
              <a:spcAft>
                <a:spcPts val="0"/>
              </a:spcAft>
              <a:defRPr/>
            </a:pPr>
            <a:r>
              <a:rPr lang="en-US" sz="1600" dirty="0">
                <a:latin typeface="Calibri"/>
                <a:ea typeface="+mn-ea"/>
              </a:rPr>
              <a:t>Paint, Body &amp; Equipment Distributors, </a:t>
            </a:r>
          </a:p>
          <a:p>
            <a:pPr eaLnBrk="1" fontAlgn="auto" hangingPunct="1">
              <a:spcBef>
                <a:spcPts val="0"/>
              </a:spcBef>
              <a:spcAft>
                <a:spcPts val="0"/>
              </a:spcAft>
              <a:defRPr/>
            </a:pPr>
            <a:r>
              <a:rPr lang="en-US" sz="1600" dirty="0">
                <a:latin typeface="Calibri"/>
                <a:ea typeface="+mn-ea"/>
              </a:rPr>
              <a:t>     a segment of AAIA</a:t>
            </a:r>
          </a:p>
          <a:p>
            <a:pPr eaLnBrk="1" fontAlgn="auto" hangingPunct="1">
              <a:spcBef>
                <a:spcPts val="0"/>
              </a:spcBef>
              <a:spcAft>
                <a:spcPts val="0"/>
              </a:spcAft>
              <a:defRPr/>
            </a:pPr>
            <a:r>
              <a:rPr lang="en-US" sz="1600" dirty="0">
                <a:latin typeface="Calibri"/>
                <a:ea typeface="+mn-ea"/>
              </a:rPr>
              <a:t>Parts Trader</a:t>
            </a:r>
          </a:p>
          <a:p>
            <a:pPr eaLnBrk="1" fontAlgn="auto" hangingPunct="1">
              <a:spcBef>
                <a:spcPts val="0"/>
              </a:spcBef>
              <a:spcAft>
                <a:spcPts val="0"/>
              </a:spcAft>
              <a:defRPr/>
            </a:pPr>
            <a:r>
              <a:rPr lang="en-US" sz="1600" dirty="0">
                <a:latin typeface="Calibri"/>
                <a:ea typeface="+mn-ea"/>
              </a:rPr>
              <a:t>Sherwin-Williams Automotive Finishes</a:t>
            </a:r>
          </a:p>
          <a:p>
            <a:pPr eaLnBrk="1" fontAlgn="auto" hangingPunct="1">
              <a:spcBef>
                <a:spcPts val="0"/>
              </a:spcBef>
              <a:spcAft>
                <a:spcPts val="0"/>
              </a:spcAft>
              <a:defRPr/>
            </a:pPr>
            <a:r>
              <a:rPr lang="en-US" sz="1600" dirty="0">
                <a:latin typeface="Calibri"/>
                <a:ea typeface="+mn-ea"/>
              </a:rPr>
              <a:t>State Farm Insurance</a:t>
            </a:r>
          </a:p>
          <a:p>
            <a:pPr eaLnBrk="1" fontAlgn="auto" hangingPunct="1">
              <a:spcBef>
                <a:spcPts val="0"/>
              </a:spcBef>
              <a:spcAft>
                <a:spcPts val="0"/>
              </a:spcAft>
              <a:defRPr/>
            </a:pPr>
            <a:r>
              <a:rPr lang="en-US" sz="1600" dirty="0">
                <a:latin typeface="Calibri"/>
                <a:ea typeface="+mn-ea"/>
              </a:rPr>
              <a:t>Sterling Autobody Centers</a:t>
            </a:r>
          </a:p>
          <a:p>
            <a:pPr eaLnBrk="1" fontAlgn="auto" hangingPunct="1">
              <a:spcBef>
                <a:spcPts val="0"/>
              </a:spcBef>
              <a:spcAft>
                <a:spcPts val="0"/>
              </a:spcAft>
              <a:defRPr/>
            </a:pPr>
            <a:r>
              <a:rPr lang="en-US" sz="1600" dirty="0">
                <a:latin typeface="Calibri"/>
                <a:ea typeface="+mn-ea"/>
              </a:rPr>
              <a:t>Toyota Motor Sales, USA </a:t>
            </a:r>
          </a:p>
          <a:p>
            <a:pPr eaLnBrk="1" fontAlgn="auto" hangingPunct="1">
              <a:spcBef>
                <a:spcPts val="0"/>
              </a:spcBef>
              <a:spcAft>
                <a:spcPts val="0"/>
              </a:spcAft>
              <a:defRPr/>
            </a:pPr>
            <a:r>
              <a:rPr lang="en-US" sz="1600" dirty="0">
                <a:latin typeface="Calibri"/>
                <a:ea typeface="+mn-ea"/>
              </a:rPr>
              <a:t>United Recyclers Group</a:t>
            </a:r>
          </a:p>
          <a:p>
            <a:pPr eaLnBrk="1" fontAlgn="auto" hangingPunct="1">
              <a:spcBef>
                <a:spcPts val="0"/>
              </a:spcBef>
              <a:spcAft>
                <a:spcPts val="0"/>
              </a:spcAft>
              <a:defRPr/>
            </a:pPr>
            <a:endParaRPr lang="en-US" dirty="0">
              <a:solidFill>
                <a:prstClr val="white"/>
              </a:solidFill>
              <a:latin typeface="Calibri"/>
              <a:ea typeface="+mn-ea"/>
            </a:endParaRP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0" y="422275"/>
            <a:ext cx="7772400" cy="1143000"/>
          </a:xfrm>
        </p:spPr>
        <p:txBody>
          <a:bodyPr/>
          <a:lstStyle/>
          <a:p>
            <a:pPr eaLnBrk="1" hangingPunct="1"/>
            <a:r>
              <a:rPr lang="en-US" sz="4000" smtClean="0">
                <a:solidFill>
                  <a:schemeClr val="tx1"/>
                </a:solidFill>
                <a:latin typeface="Arial" charset="0"/>
              </a:rPr>
              <a:t>Administrative Announcements</a:t>
            </a:r>
          </a:p>
        </p:txBody>
      </p:sp>
      <p:pic>
        <p:nvPicPr>
          <p:cNvPr id="124931" name="Picture 2" descr="https://cdn2.content.compendiumblog.com/uploads/user/5886b64b-84d5-467a-a90d-bafa6c64bc96/862f8317-2ad7-4bd4-9804-d48e6eac27da/Image/3592ae874b52b3ac6825e093dbfe3329/customer_service.jpg"/>
          <p:cNvPicPr>
            <a:picLocks noChangeAspect="1" noChangeArrowheads="1"/>
          </p:cNvPicPr>
          <p:nvPr/>
        </p:nvPicPr>
        <p:blipFill>
          <a:blip r:embed="rId3">
            <a:extLst>
              <a:ext uri="{28A0092B-C50C-407E-A947-70E740481C1C}">
                <a14:useLocalDpi xmlns:a14="http://schemas.microsoft.com/office/drawing/2010/main" val="0"/>
              </a:ext>
            </a:extLst>
          </a:blip>
          <a:srcRect l="3300" t="7059" r="3510" b="10873"/>
          <a:stretch>
            <a:fillRect/>
          </a:stretch>
        </p:blipFill>
        <p:spPr bwMode="auto">
          <a:xfrm>
            <a:off x="2667000" y="2895600"/>
            <a:ext cx="4038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C:\Users\AA0J\AppData\Local\Microsoft\Windows\Temporary Internet Files\Content.IE5\ORVY9NYE\MP9004437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338" y="2352675"/>
            <a:ext cx="32353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C:\Users\AA0J\AppData\Local\Microsoft\Windows\Temporary Internet Files\Content.IE5\ORVY9NYE\MP90044379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600" y="1524000"/>
            <a:ext cx="80676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Rectangle 3"/>
          <p:cNvSpPr>
            <a:spLocks noGrp="1" noChangeArrowheads="1"/>
          </p:cNvSpPr>
          <p:nvPr>
            <p:ph type="body" idx="1"/>
          </p:nvPr>
        </p:nvSpPr>
        <p:spPr>
          <a:xfrm>
            <a:off x="1493838" y="1857375"/>
            <a:ext cx="3657600" cy="990600"/>
          </a:xfrm>
        </p:spPr>
        <p:txBody>
          <a:bodyPr/>
          <a:lstStyle/>
          <a:p>
            <a:pPr eaLnBrk="1" hangingPunct="1">
              <a:buFont typeface="Wingdings" pitchFamily="2" charset="2"/>
              <a:buNone/>
            </a:pPr>
            <a:r>
              <a:rPr lang="en-US" sz="3600" b="1" smtClean="0">
                <a:solidFill>
                  <a:schemeClr val="bg2"/>
                </a:solidFill>
                <a:latin typeface="Arial" charset="0"/>
              </a:rPr>
              <a:t>Mr. Jeff Hendler</a:t>
            </a:r>
          </a:p>
        </p:txBody>
      </p:sp>
      <p:sp>
        <p:nvSpPr>
          <p:cNvPr id="124935" name="TextBox 1"/>
          <p:cNvSpPr txBox="1">
            <a:spLocks noChangeArrowheads="1"/>
          </p:cNvSpPr>
          <p:nvPr/>
        </p:nvSpPr>
        <p:spPr bwMode="auto">
          <a:xfrm rot="-726581">
            <a:off x="6573838" y="2560638"/>
            <a:ext cx="1376362" cy="460375"/>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sz="2400" b="1"/>
              <a:t>2013</a:t>
            </a:r>
          </a:p>
        </p:txBody>
      </p:sp>
      <p:sp>
        <p:nvSpPr>
          <p:cNvPr id="4" name="Rectangle 3"/>
          <p:cNvSpPr/>
          <p:nvPr/>
        </p:nvSpPr>
        <p:spPr>
          <a:xfrm rot="20802944">
            <a:off x="6757988" y="3073400"/>
            <a:ext cx="1538287" cy="736600"/>
          </a:xfrm>
          <a:custGeom>
            <a:avLst/>
            <a:gdLst>
              <a:gd name="connsiteX0" fmla="*/ 0 w 1496424"/>
              <a:gd name="connsiteY0" fmla="*/ 0 h 965174"/>
              <a:gd name="connsiteX1" fmla="*/ 1496424 w 1496424"/>
              <a:gd name="connsiteY1" fmla="*/ 0 h 965174"/>
              <a:gd name="connsiteX2" fmla="*/ 1496424 w 1496424"/>
              <a:gd name="connsiteY2" fmla="*/ 965174 h 965174"/>
              <a:gd name="connsiteX3" fmla="*/ 0 w 1496424"/>
              <a:gd name="connsiteY3" fmla="*/ 965174 h 965174"/>
              <a:gd name="connsiteX4" fmla="*/ 0 w 1496424"/>
              <a:gd name="connsiteY4" fmla="*/ 0 h 965174"/>
              <a:gd name="connsiteX0" fmla="*/ 0 w 1597648"/>
              <a:gd name="connsiteY0" fmla="*/ 0 h 965174"/>
              <a:gd name="connsiteX1" fmla="*/ 1496424 w 1597648"/>
              <a:gd name="connsiteY1" fmla="*/ 0 h 965174"/>
              <a:gd name="connsiteX2" fmla="*/ 1597648 w 1597648"/>
              <a:gd name="connsiteY2" fmla="*/ 810884 h 965174"/>
              <a:gd name="connsiteX3" fmla="*/ 0 w 1597648"/>
              <a:gd name="connsiteY3" fmla="*/ 965174 h 965174"/>
              <a:gd name="connsiteX4" fmla="*/ 0 w 1597648"/>
              <a:gd name="connsiteY4" fmla="*/ 0 h 965174"/>
              <a:gd name="connsiteX0" fmla="*/ 0 w 1558863"/>
              <a:gd name="connsiteY0" fmla="*/ 0 h 965174"/>
              <a:gd name="connsiteX1" fmla="*/ 1496424 w 1558863"/>
              <a:gd name="connsiteY1" fmla="*/ 0 h 965174"/>
              <a:gd name="connsiteX2" fmla="*/ 1558863 w 1558863"/>
              <a:gd name="connsiteY2" fmla="*/ 769329 h 965174"/>
              <a:gd name="connsiteX3" fmla="*/ 0 w 1558863"/>
              <a:gd name="connsiteY3" fmla="*/ 965174 h 965174"/>
              <a:gd name="connsiteX4" fmla="*/ 0 w 1558863"/>
              <a:gd name="connsiteY4" fmla="*/ 0 h 965174"/>
              <a:gd name="connsiteX0" fmla="*/ 0 w 1558863"/>
              <a:gd name="connsiteY0" fmla="*/ 0 h 833472"/>
              <a:gd name="connsiteX1" fmla="*/ 1496424 w 1558863"/>
              <a:gd name="connsiteY1" fmla="*/ 0 h 833472"/>
              <a:gd name="connsiteX2" fmla="*/ 1558863 w 1558863"/>
              <a:gd name="connsiteY2" fmla="*/ 769329 h 833472"/>
              <a:gd name="connsiteX3" fmla="*/ 128289 w 1558863"/>
              <a:gd name="connsiteY3" fmla="*/ 833472 h 833472"/>
              <a:gd name="connsiteX4" fmla="*/ 0 w 1558863"/>
              <a:gd name="connsiteY4" fmla="*/ 0 h 833472"/>
              <a:gd name="connsiteX0" fmla="*/ 0 w 1538190"/>
              <a:gd name="connsiteY0" fmla="*/ 118274 h 833472"/>
              <a:gd name="connsiteX1" fmla="*/ 1475751 w 1538190"/>
              <a:gd name="connsiteY1" fmla="*/ 0 h 833472"/>
              <a:gd name="connsiteX2" fmla="*/ 1538190 w 1538190"/>
              <a:gd name="connsiteY2" fmla="*/ 769329 h 833472"/>
              <a:gd name="connsiteX3" fmla="*/ 107616 w 1538190"/>
              <a:gd name="connsiteY3" fmla="*/ 833472 h 833472"/>
              <a:gd name="connsiteX4" fmla="*/ 0 w 1538190"/>
              <a:gd name="connsiteY4" fmla="*/ 118274 h 833472"/>
              <a:gd name="connsiteX0" fmla="*/ 0 w 1538190"/>
              <a:gd name="connsiteY0" fmla="*/ 21737 h 736935"/>
              <a:gd name="connsiteX1" fmla="*/ 1404362 w 1538190"/>
              <a:gd name="connsiteY1" fmla="*/ 0 h 736935"/>
              <a:gd name="connsiteX2" fmla="*/ 1538190 w 1538190"/>
              <a:gd name="connsiteY2" fmla="*/ 672792 h 736935"/>
              <a:gd name="connsiteX3" fmla="*/ 107616 w 1538190"/>
              <a:gd name="connsiteY3" fmla="*/ 736935 h 736935"/>
              <a:gd name="connsiteX4" fmla="*/ 0 w 1538190"/>
              <a:gd name="connsiteY4" fmla="*/ 21737 h 73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90" h="736935">
                <a:moveTo>
                  <a:pt x="0" y="21737"/>
                </a:moveTo>
                <a:lnTo>
                  <a:pt x="1404362" y="0"/>
                </a:lnTo>
                <a:lnTo>
                  <a:pt x="1538190" y="672792"/>
                </a:lnTo>
                <a:lnTo>
                  <a:pt x="107616" y="736935"/>
                </a:lnTo>
                <a:lnTo>
                  <a:pt x="0" y="2173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37" name="TextBox 2"/>
          <p:cNvSpPr txBox="1">
            <a:spLocks noChangeArrowheads="1"/>
          </p:cNvSpPr>
          <p:nvPr/>
        </p:nvSpPr>
        <p:spPr bwMode="auto">
          <a:xfrm rot="-930071">
            <a:off x="6826250" y="3038475"/>
            <a:ext cx="1319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sz="4400" b="1" dirty="0" smtClean="0">
                <a:solidFill>
                  <a:schemeClr val="bg2"/>
                </a:solidFill>
                <a:latin typeface="Segoe Print" pitchFamily="2" charset="0"/>
              </a:rPr>
              <a:t>Nov</a:t>
            </a:r>
            <a:endParaRPr lang="en-US" sz="4400" b="1" dirty="0">
              <a:solidFill>
                <a:schemeClr val="bg2"/>
              </a:solidFill>
              <a:latin typeface="Segoe Print" pitchFamily="2" charset="0"/>
            </a:endParaRP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1763"/>
            <a:ext cx="9144000" cy="825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28676"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026"/>
          <p:cNvSpPr>
            <a:spLocks noGrp="1" noChangeArrowheads="1"/>
          </p:cNvSpPr>
          <p:nvPr>
            <p:ph type="ctrTitle" idx="4294967295"/>
          </p:nvPr>
        </p:nvSpPr>
        <p:spPr>
          <a:xfrm>
            <a:off x="0" y="5205413"/>
            <a:ext cx="9144000" cy="1143000"/>
          </a:xfrm>
        </p:spPr>
        <p:txBody>
          <a:bodyPr/>
          <a:lstStyle/>
          <a:p>
            <a:pPr algn="ctr" eaLnBrk="1" hangingPunct="1"/>
            <a:r>
              <a:rPr lang="en-US" sz="4000" b="1" dirty="0" smtClean="0">
                <a:solidFill>
                  <a:schemeClr val="tx1"/>
                </a:solidFill>
                <a:latin typeface="Arial" charset="0"/>
              </a:rPr>
              <a:t>Have a great day!</a:t>
            </a:r>
          </a:p>
        </p:txBody>
      </p:sp>
    </p:spTree>
    <p:custDataLst>
      <p:tags r:id="rId1"/>
    </p:custDataLst>
    <p:extLst>
      <p:ext uri="{BB962C8B-B14F-4D97-AF65-F5344CB8AC3E}">
        <p14:creationId xmlns:p14="http://schemas.microsoft.com/office/powerpoint/2010/main" val="588770923"/>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6875" y="242888"/>
            <a:ext cx="5805488" cy="584200"/>
          </a:xfrm>
          <a:prstGeom prst="rect">
            <a:avLst/>
          </a:prstGeom>
          <a:noFill/>
        </p:spPr>
        <p:txBody>
          <a:bodyPr wrap="none">
            <a:spAutoFit/>
          </a:bodyPr>
          <a:lstStyle/>
          <a:p>
            <a:pPr eaLnBrk="1" fontAlgn="auto" hangingPunct="1">
              <a:spcBef>
                <a:spcPts val="0"/>
              </a:spcBef>
              <a:spcAft>
                <a:spcPts val="0"/>
              </a:spcAft>
              <a:defRPr/>
            </a:pPr>
            <a:r>
              <a:rPr lang="en-US" sz="3200" i="1" dirty="0">
                <a:solidFill>
                  <a:srgbClr val="002060"/>
                </a:solidFill>
                <a:latin typeface="Aharoni" pitchFamily="2" charset="-79"/>
                <a:ea typeface="+mn-ea"/>
                <a:cs typeface="Aharoni" pitchFamily="2" charset="-79"/>
              </a:rPr>
              <a:t>Collision Industry Conference</a:t>
            </a:r>
          </a:p>
        </p:txBody>
      </p:sp>
      <p:sp>
        <p:nvSpPr>
          <p:cNvPr id="10" name="TextBox 9"/>
          <p:cNvSpPr txBox="1"/>
          <p:nvPr/>
        </p:nvSpPr>
        <p:spPr>
          <a:xfrm>
            <a:off x="2803525" y="822325"/>
            <a:ext cx="3532188" cy="523875"/>
          </a:xfrm>
          <a:prstGeom prst="rect">
            <a:avLst/>
          </a:prstGeom>
          <a:noFill/>
        </p:spPr>
        <p:txBody>
          <a:bodyPr wrap="none">
            <a:spAutoFit/>
          </a:bodyPr>
          <a:lstStyle/>
          <a:p>
            <a:pPr eaLnBrk="1" fontAlgn="auto" hangingPunct="1">
              <a:spcBef>
                <a:spcPts val="0"/>
              </a:spcBef>
              <a:spcAft>
                <a:spcPts val="0"/>
              </a:spcAft>
              <a:defRPr/>
            </a:pPr>
            <a:r>
              <a:rPr lang="en-US" sz="2800" dirty="0">
                <a:solidFill>
                  <a:prstClr val="black"/>
                </a:solidFill>
                <a:latin typeface="Aharoni" pitchFamily="2" charset="-79"/>
                <a:ea typeface="+mn-ea"/>
                <a:cs typeface="Aharoni" pitchFamily="2" charset="-79"/>
              </a:rPr>
              <a:t>Level One Sponsors</a:t>
            </a:r>
          </a:p>
        </p:txBody>
      </p:sp>
      <p:sp>
        <p:nvSpPr>
          <p:cNvPr id="11" name="TextBox 10"/>
          <p:cNvSpPr txBox="1"/>
          <p:nvPr/>
        </p:nvSpPr>
        <p:spPr>
          <a:xfrm>
            <a:off x="3208338" y="2738438"/>
            <a:ext cx="3059112" cy="461962"/>
          </a:xfrm>
          <a:prstGeom prst="rect">
            <a:avLst/>
          </a:prstGeom>
          <a:noFill/>
        </p:spPr>
        <p:txBody>
          <a:bodyPr wrap="none">
            <a:spAutoFit/>
          </a:bodyPr>
          <a:lstStyle/>
          <a:p>
            <a:pPr eaLnBrk="1" fontAlgn="auto" hangingPunct="1">
              <a:spcBef>
                <a:spcPts val="0"/>
              </a:spcBef>
              <a:spcAft>
                <a:spcPts val="0"/>
              </a:spcAft>
              <a:defRPr/>
            </a:pPr>
            <a:r>
              <a:rPr lang="en-US" sz="2400" dirty="0">
                <a:solidFill>
                  <a:prstClr val="black"/>
                </a:solidFill>
                <a:latin typeface="Aharoni" pitchFamily="2" charset="-79"/>
                <a:ea typeface="+mn-ea"/>
                <a:cs typeface="Aharoni" pitchFamily="2" charset="-79"/>
              </a:rPr>
              <a:t>Level Two Sponsors</a:t>
            </a:r>
          </a:p>
        </p:txBody>
      </p:sp>
      <p:pic>
        <p:nvPicPr>
          <p:cNvPr id="128006"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09688"/>
            <a:ext cx="1576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601788"/>
            <a:ext cx="12541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1746250"/>
            <a:ext cx="242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3" descr="P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11288"/>
            <a:ext cx="12684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39888"/>
            <a:ext cx="17414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1288" y="3424238"/>
            <a:ext cx="2830512" cy="329247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1-800 Radiator &amp; A/C	</a:t>
            </a:r>
          </a:p>
          <a:p>
            <a:pPr eaLnBrk="1" fontAlgn="auto" hangingPunct="1">
              <a:spcBef>
                <a:spcPts val="0"/>
              </a:spcBef>
              <a:spcAft>
                <a:spcPts val="0"/>
              </a:spcAft>
              <a:defRPr/>
            </a:pPr>
            <a:r>
              <a:rPr lang="en-US" sz="1600" dirty="0">
                <a:latin typeface="Calibri"/>
                <a:ea typeface="+mn-ea"/>
              </a:rPr>
              <a:t>3M Automotive Aftermarket</a:t>
            </a:r>
          </a:p>
          <a:p>
            <a:pPr eaLnBrk="1" fontAlgn="auto" hangingPunct="1">
              <a:spcBef>
                <a:spcPts val="0"/>
              </a:spcBef>
              <a:spcAft>
                <a:spcPts val="0"/>
              </a:spcAft>
              <a:defRPr/>
            </a:pPr>
            <a:r>
              <a:rPr lang="en-US" sz="1600" dirty="0">
                <a:latin typeface="Calibri"/>
                <a:ea typeface="+mn-ea"/>
              </a:rPr>
              <a:t>AkzoNobel Coatings </a:t>
            </a:r>
          </a:p>
          <a:p>
            <a:pPr eaLnBrk="1" fontAlgn="auto" hangingPunct="1">
              <a:spcBef>
                <a:spcPts val="0"/>
              </a:spcBef>
              <a:spcAft>
                <a:spcPts val="0"/>
              </a:spcAft>
              <a:defRPr/>
            </a:pPr>
            <a:r>
              <a:rPr lang="en-US" sz="1600" dirty="0">
                <a:latin typeface="Calibri"/>
                <a:ea typeface="+mn-ea"/>
              </a:rPr>
              <a:t>ALLDATA </a:t>
            </a:r>
          </a:p>
          <a:p>
            <a:pPr eaLnBrk="1" fontAlgn="auto" hangingPunct="1">
              <a:spcBef>
                <a:spcPts val="0"/>
              </a:spcBef>
              <a:spcAft>
                <a:spcPts val="0"/>
              </a:spcAft>
              <a:defRPr/>
            </a:pPr>
            <a:r>
              <a:rPr lang="en-US" sz="1600" dirty="0">
                <a:latin typeface="Calibri"/>
                <a:ea typeface="+mn-ea"/>
              </a:rPr>
              <a:t>AudaExplore, a Solera Company</a:t>
            </a:r>
          </a:p>
          <a:p>
            <a:pPr eaLnBrk="1" fontAlgn="auto" hangingPunct="1">
              <a:spcBef>
                <a:spcPts val="0"/>
              </a:spcBef>
              <a:spcAft>
                <a:spcPts val="0"/>
              </a:spcAft>
              <a:defRPr/>
            </a:pPr>
            <a:r>
              <a:rPr lang="en-US" sz="1600" dirty="0">
                <a:latin typeface="Calibri"/>
                <a:ea typeface="+mn-ea"/>
              </a:rPr>
              <a:t>Caliber Collision Centers</a:t>
            </a:r>
          </a:p>
          <a:p>
            <a:pPr eaLnBrk="1" fontAlgn="auto" hangingPunct="1">
              <a:spcBef>
                <a:spcPts val="0"/>
              </a:spcBef>
              <a:spcAft>
                <a:spcPts val="0"/>
              </a:spcAft>
              <a:defRPr/>
            </a:pPr>
            <a:r>
              <a:rPr lang="en-US" sz="1600" dirty="0">
                <a:latin typeface="Calibri"/>
                <a:ea typeface="+mn-ea"/>
              </a:rPr>
              <a:t>Car-Part.com</a:t>
            </a:r>
          </a:p>
          <a:p>
            <a:pPr eaLnBrk="1" fontAlgn="auto" hangingPunct="1">
              <a:spcBef>
                <a:spcPts val="0"/>
              </a:spcBef>
              <a:spcAft>
                <a:spcPts val="0"/>
              </a:spcAft>
              <a:defRPr/>
            </a:pPr>
            <a:r>
              <a:rPr lang="en-US" sz="1600" dirty="0">
                <a:latin typeface="Calibri"/>
                <a:ea typeface="+mn-ea"/>
              </a:rPr>
              <a:t>CARQUEST Auto Parts &amp; Paint</a:t>
            </a:r>
          </a:p>
          <a:p>
            <a:pPr eaLnBrk="1" fontAlgn="auto" hangingPunct="1">
              <a:spcBef>
                <a:spcPts val="0"/>
              </a:spcBef>
              <a:spcAft>
                <a:spcPts val="0"/>
              </a:spcAft>
              <a:defRPr/>
            </a:pPr>
            <a:r>
              <a:rPr lang="en-US" sz="1600" dirty="0">
                <a:latin typeface="Calibri"/>
                <a:ea typeface="+mn-ea"/>
              </a:rPr>
              <a:t>CCC Information Services</a:t>
            </a:r>
          </a:p>
          <a:p>
            <a:pPr eaLnBrk="1" fontAlgn="auto" hangingPunct="1">
              <a:spcBef>
                <a:spcPts val="0"/>
              </a:spcBef>
              <a:spcAft>
                <a:spcPts val="0"/>
              </a:spcAft>
              <a:defRPr/>
            </a:pPr>
            <a:r>
              <a:rPr lang="en-US" sz="1600" dirty="0">
                <a:latin typeface="Calibri"/>
                <a:ea typeface="+mn-ea"/>
              </a:rPr>
              <a:t>ChemSpec</a:t>
            </a:r>
          </a:p>
          <a:p>
            <a:pPr eaLnBrk="1" fontAlgn="auto" hangingPunct="1">
              <a:spcBef>
                <a:spcPts val="0"/>
              </a:spcBef>
              <a:spcAft>
                <a:spcPts val="0"/>
              </a:spcAft>
              <a:defRPr/>
            </a:pPr>
            <a:r>
              <a:rPr lang="en-US" sz="1600" dirty="0">
                <a:latin typeface="Calibri"/>
                <a:ea typeface="+mn-ea"/>
              </a:rPr>
              <a:t>Chief Automotive Technologies</a:t>
            </a:r>
          </a:p>
          <a:p>
            <a:pPr eaLnBrk="1" fontAlgn="auto" hangingPunct="1">
              <a:spcBef>
                <a:spcPts val="0"/>
              </a:spcBef>
              <a:spcAft>
                <a:spcPts val="0"/>
              </a:spcAft>
              <a:defRPr/>
            </a:pPr>
            <a:endParaRPr lang="en-US" sz="1400" dirty="0">
              <a:solidFill>
                <a:prstClr val="white"/>
              </a:solidFill>
              <a:latin typeface="Calibri"/>
              <a:ea typeface="+mn-ea"/>
            </a:endParaRPr>
          </a:p>
          <a:p>
            <a:pPr eaLnBrk="1" fontAlgn="auto" hangingPunct="1">
              <a:spcBef>
                <a:spcPts val="0"/>
              </a:spcBef>
              <a:spcAft>
                <a:spcPts val="0"/>
              </a:spcAft>
              <a:defRPr/>
            </a:pPr>
            <a:endParaRPr lang="en-US" dirty="0">
              <a:solidFill>
                <a:prstClr val="white"/>
              </a:solidFill>
              <a:latin typeface="Calibri"/>
              <a:ea typeface="+mn-ea"/>
            </a:endParaRPr>
          </a:p>
        </p:txBody>
      </p:sp>
      <p:pic>
        <p:nvPicPr>
          <p:cNvPr id="128012"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971800" y="3392488"/>
            <a:ext cx="2709863" cy="3324225"/>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Coyote Vision Group</a:t>
            </a:r>
          </a:p>
          <a:p>
            <a:pPr eaLnBrk="1" fontAlgn="auto" hangingPunct="1">
              <a:spcBef>
                <a:spcPts val="0"/>
              </a:spcBef>
              <a:spcAft>
                <a:spcPts val="0"/>
              </a:spcAft>
              <a:defRPr/>
            </a:pPr>
            <a:r>
              <a:rPr lang="en-US" sz="1600" dirty="0">
                <a:latin typeface="Calibri"/>
                <a:ea typeface="+mn-ea"/>
              </a:rPr>
              <a:t>     Square One Systems</a:t>
            </a:r>
          </a:p>
          <a:p>
            <a:pPr eaLnBrk="1" fontAlgn="auto" hangingPunct="1">
              <a:spcBef>
                <a:spcPts val="0"/>
              </a:spcBef>
              <a:spcAft>
                <a:spcPts val="0"/>
              </a:spcAft>
              <a:defRPr/>
            </a:pPr>
            <a:r>
              <a:rPr lang="en-US" sz="1600" dirty="0">
                <a:latin typeface="Calibri"/>
                <a:ea typeface="+mn-ea"/>
              </a:rPr>
              <a:t>CSi Complete &amp; TenPoint </a:t>
            </a:r>
          </a:p>
          <a:p>
            <a:pPr eaLnBrk="1" fontAlgn="auto" hangingPunct="1">
              <a:spcBef>
                <a:spcPts val="0"/>
              </a:spcBef>
              <a:spcAft>
                <a:spcPts val="0"/>
              </a:spcAft>
              <a:defRPr/>
            </a:pPr>
            <a:r>
              <a:rPr lang="en-US" sz="1600" dirty="0">
                <a:latin typeface="Calibri"/>
                <a:ea typeface="+mn-ea"/>
              </a:rPr>
              <a:t>     Insurance Solutions</a:t>
            </a:r>
          </a:p>
          <a:p>
            <a:pPr eaLnBrk="1" fontAlgn="auto" hangingPunct="1">
              <a:spcBef>
                <a:spcPts val="0"/>
              </a:spcBef>
              <a:spcAft>
                <a:spcPts val="0"/>
              </a:spcAft>
              <a:defRPr/>
            </a:pPr>
            <a:r>
              <a:rPr lang="en-US" sz="1600" dirty="0">
                <a:latin typeface="Calibri"/>
                <a:ea typeface="+mn-ea"/>
              </a:rPr>
              <a:t>Enterprise Rent-A-Car	</a:t>
            </a:r>
          </a:p>
          <a:p>
            <a:pPr eaLnBrk="1" fontAlgn="auto" hangingPunct="1">
              <a:spcBef>
                <a:spcPts val="0"/>
              </a:spcBef>
              <a:spcAft>
                <a:spcPts val="0"/>
              </a:spcAft>
              <a:defRPr/>
            </a:pPr>
            <a:r>
              <a:rPr lang="en-US" sz="1600" dirty="0">
                <a:latin typeface="Calibri"/>
                <a:ea typeface="+mn-ea"/>
              </a:rPr>
              <a:t>Ford Customer Service</a:t>
            </a:r>
          </a:p>
          <a:p>
            <a:pPr eaLnBrk="1" fontAlgn="auto" hangingPunct="1">
              <a:spcBef>
                <a:spcPts val="0"/>
              </a:spcBef>
              <a:spcAft>
                <a:spcPts val="0"/>
              </a:spcAft>
              <a:defRPr/>
            </a:pPr>
            <a:r>
              <a:rPr lang="en-US" sz="1600" dirty="0">
                <a:latin typeface="Calibri"/>
                <a:ea typeface="+mn-ea"/>
              </a:rPr>
              <a:t>General Motors – </a:t>
            </a:r>
          </a:p>
          <a:p>
            <a:pPr eaLnBrk="1" fontAlgn="auto" hangingPunct="1">
              <a:spcBef>
                <a:spcPts val="0"/>
              </a:spcBef>
              <a:spcAft>
                <a:spcPts val="0"/>
              </a:spcAft>
              <a:defRPr/>
            </a:pPr>
            <a:r>
              <a:rPr lang="en-US" sz="1600" dirty="0">
                <a:latin typeface="Calibri"/>
                <a:ea typeface="+mn-ea"/>
              </a:rPr>
              <a:t>     Customer Care &amp; Aftersales</a:t>
            </a:r>
          </a:p>
          <a:p>
            <a:pPr eaLnBrk="1" fontAlgn="auto" hangingPunct="1">
              <a:spcBef>
                <a:spcPts val="0"/>
              </a:spcBef>
              <a:spcAft>
                <a:spcPts val="0"/>
              </a:spcAft>
              <a:defRPr/>
            </a:pPr>
            <a:r>
              <a:rPr lang="en-US" sz="1600" dirty="0">
                <a:latin typeface="Calibri"/>
                <a:ea typeface="+mn-ea"/>
              </a:rPr>
              <a:t>ITW Evercoat</a:t>
            </a:r>
          </a:p>
          <a:p>
            <a:pPr eaLnBrk="1" fontAlgn="auto" hangingPunct="1">
              <a:spcBef>
                <a:spcPts val="0"/>
              </a:spcBef>
              <a:spcAft>
                <a:spcPts val="0"/>
              </a:spcAft>
              <a:defRPr/>
            </a:pPr>
            <a:r>
              <a:rPr lang="en-US" sz="1600" dirty="0">
                <a:latin typeface="Calibri"/>
                <a:ea typeface="+mn-ea"/>
              </a:rPr>
              <a:t>Kent Automotive</a:t>
            </a:r>
          </a:p>
          <a:p>
            <a:pPr eaLnBrk="1" fontAlgn="auto" hangingPunct="1">
              <a:spcBef>
                <a:spcPts val="0"/>
              </a:spcBef>
              <a:spcAft>
                <a:spcPts val="0"/>
              </a:spcAft>
              <a:defRPr/>
            </a:pPr>
            <a:r>
              <a:rPr lang="en-US" sz="1600" dirty="0">
                <a:latin typeface="Calibri"/>
                <a:ea typeface="+mn-ea"/>
              </a:rPr>
              <a:t>LKQ / Keystone</a:t>
            </a:r>
          </a:p>
          <a:p>
            <a:pPr eaLnBrk="1" fontAlgn="auto" hangingPunct="1">
              <a:spcBef>
                <a:spcPts val="0"/>
              </a:spcBef>
              <a:spcAft>
                <a:spcPts val="0"/>
              </a:spcAft>
              <a:defRPr/>
            </a:pPr>
            <a:r>
              <a:rPr lang="en-US" sz="1600" dirty="0">
                <a:latin typeface="Calibri"/>
                <a:ea typeface="+mn-ea"/>
              </a:rPr>
              <a:t>Lord Corporation </a:t>
            </a:r>
          </a:p>
          <a:p>
            <a:pPr eaLnBrk="1" fontAlgn="auto" hangingPunct="1">
              <a:spcBef>
                <a:spcPts val="0"/>
              </a:spcBef>
              <a:spcAft>
                <a:spcPts val="0"/>
              </a:spcAft>
              <a:defRPr/>
            </a:pPr>
            <a:endParaRPr lang="en-US" dirty="0">
              <a:solidFill>
                <a:prstClr val="white"/>
              </a:solidFill>
              <a:latin typeface="Calibri"/>
              <a:ea typeface="+mn-ea"/>
            </a:endParaRPr>
          </a:p>
        </p:txBody>
      </p:sp>
      <p:sp>
        <p:nvSpPr>
          <p:cNvPr id="26" name="TextBox 25"/>
          <p:cNvSpPr txBox="1"/>
          <p:nvPr/>
        </p:nvSpPr>
        <p:spPr>
          <a:xfrm>
            <a:off x="5757863" y="3363913"/>
            <a:ext cx="3386137" cy="3570287"/>
          </a:xfrm>
          <a:prstGeom prst="rect">
            <a:avLst/>
          </a:prstGeom>
          <a:noFill/>
        </p:spPr>
        <p:txBody>
          <a:bodyPr wrap="none">
            <a:spAutoFit/>
          </a:bodyPr>
          <a:lstStyle/>
          <a:p>
            <a:pPr eaLnBrk="1" fontAlgn="auto" hangingPunct="1">
              <a:spcBef>
                <a:spcPts val="0"/>
              </a:spcBef>
              <a:spcAft>
                <a:spcPts val="0"/>
              </a:spcAft>
              <a:defRPr/>
            </a:pPr>
            <a:r>
              <a:rPr lang="en-US" sz="1600" dirty="0">
                <a:latin typeface="Calibri"/>
                <a:ea typeface="+mn-ea"/>
              </a:rPr>
              <a:t>Matrix Electronic Measuring</a:t>
            </a:r>
          </a:p>
          <a:p>
            <a:pPr eaLnBrk="1" fontAlgn="auto" hangingPunct="1">
              <a:spcBef>
                <a:spcPts val="0"/>
              </a:spcBef>
              <a:spcAft>
                <a:spcPts val="0"/>
              </a:spcAft>
              <a:defRPr/>
            </a:pPr>
            <a:r>
              <a:rPr lang="en-US" sz="1600" dirty="0">
                <a:latin typeface="Calibri"/>
                <a:ea typeface="+mn-ea"/>
              </a:rPr>
              <a:t>Matrix System Automotive Finishes</a:t>
            </a:r>
          </a:p>
          <a:p>
            <a:pPr eaLnBrk="1" fontAlgn="auto" hangingPunct="1">
              <a:spcBef>
                <a:spcPts val="0"/>
              </a:spcBef>
              <a:spcAft>
                <a:spcPts val="0"/>
              </a:spcAft>
              <a:defRPr/>
            </a:pPr>
            <a:r>
              <a:rPr lang="en-US" sz="1600" dirty="0">
                <a:latin typeface="Calibri"/>
                <a:ea typeface="+mn-ea"/>
              </a:rPr>
              <a:t>Mitchell International</a:t>
            </a:r>
          </a:p>
          <a:p>
            <a:pPr eaLnBrk="1" fontAlgn="auto" hangingPunct="1">
              <a:spcBef>
                <a:spcPts val="0"/>
              </a:spcBef>
              <a:spcAft>
                <a:spcPts val="0"/>
              </a:spcAft>
              <a:defRPr/>
            </a:pPr>
            <a:r>
              <a:rPr lang="en-US" sz="1600" dirty="0">
                <a:latin typeface="Calibri"/>
                <a:ea typeface="+mn-ea"/>
              </a:rPr>
              <a:t>National Coatings</a:t>
            </a:r>
          </a:p>
          <a:p>
            <a:pPr eaLnBrk="1" fontAlgn="auto" hangingPunct="1">
              <a:spcBef>
                <a:spcPts val="0"/>
              </a:spcBef>
              <a:spcAft>
                <a:spcPts val="0"/>
              </a:spcAft>
              <a:defRPr/>
            </a:pPr>
            <a:r>
              <a:rPr lang="en-US" sz="1600" dirty="0">
                <a:latin typeface="Calibri"/>
                <a:ea typeface="+mn-ea"/>
              </a:rPr>
              <a:t>Norton Saint-Gobain</a:t>
            </a:r>
          </a:p>
          <a:p>
            <a:pPr eaLnBrk="1" fontAlgn="auto" hangingPunct="1">
              <a:spcBef>
                <a:spcPts val="0"/>
              </a:spcBef>
              <a:spcAft>
                <a:spcPts val="0"/>
              </a:spcAft>
              <a:defRPr/>
            </a:pPr>
            <a:r>
              <a:rPr lang="en-US" sz="1600" dirty="0">
                <a:latin typeface="Calibri"/>
                <a:ea typeface="+mn-ea"/>
              </a:rPr>
              <a:t>Paint, Body &amp; Equipment Distributors, </a:t>
            </a:r>
          </a:p>
          <a:p>
            <a:pPr eaLnBrk="1" fontAlgn="auto" hangingPunct="1">
              <a:spcBef>
                <a:spcPts val="0"/>
              </a:spcBef>
              <a:spcAft>
                <a:spcPts val="0"/>
              </a:spcAft>
              <a:defRPr/>
            </a:pPr>
            <a:r>
              <a:rPr lang="en-US" sz="1600" dirty="0">
                <a:latin typeface="Calibri"/>
                <a:ea typeface="+mn-ea"/>
              </a:rPr>
              <a:t>     a segment of AAIA</a:t>
            </a:r>
          </a:p>
          <a:p>
            <a:pPr eaLnBrk="1" fontAlgn="auto" hangingPunct="1">
              <a:spcBef>
                <a:spcPts val="0"/>
              </a:spcBef>
              <a:spcAft>
                <a:spcPts val="0"/>
              </a:spcAft>
              <a:defRPr/>
            </a:pPr>
            <a:r>
              <a:rPr lang="en-US" sz="1600" dirty="0">
                <a:latin typeface="Calibri"/>
                <a:ea typeface="+mn-ea"/>
              </a:rPr>
              <a:t>Parts Trader</a:t>
            </a:r>
          </a:p>
          <a:p>
            <a:pPr eaLnBrk="1" fontAlgn="auto" hangingPunct="1">
              <a:spcBef>
                <a:spcPts val="0"/>
              </a:spcBef>
              <a:spcAft>
                <a:spcPts val="0"/>
              </a:spcAft>
              <a:defRPr/>
            </a:pPr>
            <a:r>
              <a:rPr lang="en-US" sz="1600" dirty="0">
                <a:latin typeface="Calibri"/>
                <a:ea typeface="+mn-ea"/>
              </a:rPr>
              <a:t>Sherwin-Williams Automotive Finishes</a:t>
            </a:r>
          </a:p>
          <a:p>
            <a:pPr eaLnBrk="1" fontAlgn="auto" hangingPunct="1">
              <a:spcBef>
                <a:spcPts val="0"/>
              </a:spcBef>
              <a:spcAft>
                <a:spcPts val="0"/>
              </a:spcAft>
              <a:defRPr/>
            </a:pPr>
            <a:r>
              <a:rPr lang="en-US" sz="1600" dirty="0">
                <a:latin typeface="Calibri"/>
                <a:ea typeface="+mn-ea"/>
              </a:rPr>
              <a:t>State Farm Insurance</a:t>
            </a:r>
          </a:p>
          <a:p>
            <a:pPr eaLnBrk="1" fontAlgn="auto" hangingPunct="1">
              <a:spcBef>
                <a:spcPts val="0"/>
              </a:spcBef>
              <a:spcAft>
                <a:spcPts val="0"/>
              </a:spcAft>
              <a:defRPr/>
            </a:pPr>
            <a:r>
              <a:rPr lang="en-US" sz="1600" dirty="0">
                <a:latin typeface="Calibri"/>
                <a:ea typeface="+mn-ea"/>
              </a:rPr>
              <a:t>Sterling Autobody Centers</a:t>
            </a:r>
          </a:p>
          <a:p>
            <a:pPr eaLnBrk="1" fontAlgn="auto" hangingPunct="1">
              <a:spcBef>
                <a:spcPts val="0"/>
              </a:spcBef>
              <a:spcAft>
                <a:spcPts val="0"/>
              </a:spcAft>
              <a:defRPr/>
            </a:pPr>
            <a:r>
              <a:rPr lang="en-US" sz="1600" dirty="0">
                <a:latin typeface="Calibri"/>
                <a:ea typeface="+mn-ea"/>
              </a:rPr>
              <a:t>Toyota Motor Sales, USA </a:t>
            </a:r>
          </a:p>
          <a:p>
            <a:pPr eaLnBrk="1" fontAlgn="auto" hangingPunct="1">
              <a:spcBef>
                <a:spcPts val="0"/>
              </a:spcBef>
              <a:spcAft>
                <a:spcPts val="0"/>
              </a:spcAft>
              <a:defRPr/>
            </a:pPr>
            <a:r>
              <a:rPr lang="en-US" sz="1600" dirty="0">
                <a:latin typeface="Calibri"/>
                <a:ea typeface="+mn-ea"/>
              </a:rPr>
              <a:t>United Recyclers Group</a:t>
            </a:r>
          </a:p>
          <a:p>
            <a:pPr eaLnBrk="1" fontAlgn="auto" hangingPunct="1">
              <a:spcBef>
                <a:spcPts val="0"/>
              </a:spcBef>
              <a:spcAft>
                <a:spcPts val="0"/>
              </a:spcAft>
              <a:defRPr/>
            </a:pPr>
            <a:endParaRPr lang="en-US" dirty="0">
              <a:solidFill>
                <a:prstClr val="white"/>
              </a:solidFill>
              <a:latin typeface="Calibri"/>
              <a:ea typeface="+mn-ea"/>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4819"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Vision Statement</a:t>
            </a:r>
          </a:p>
        </p:txBody>
      </p:sp>
      <p:sp>
        <p:nvSpPr>
          <p:cNvPr id="34821" name="Rectangle 3"/>
          <p:cNvSpPr txBox="1">
            <a:spLocks noChangeArrowheads="1"/>
          </p:cNvSpPr>
          <p:nvPr/>
        </p:nvSpPr>
        <p:spPr bwMode="auto">
          <a:xfrm>
            <a:off x="412750" y="118745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spcBef>
                <a:spcPct val="20000"/>
              </a:spcBef>
              <a:buClr>
                <a:schemeClr val="tx2"/>
              </a:buClr>
              <a:buSzPct val="75000"/>
              <a:buFont typeface="Wingdings" pitchFamily="2" charset="2"/>
              <a:buNone/>
            </a:pPr>
            <a:r>
              <a:rPr kumimoji="1" lang="en-US" sz="3200" dirty="0">
                <a:latin typeface="Arial" charset="0"/>
              </a:rPr>
              <a:t>A collision industry in which all segments work together efficiently, effectively, ethically and respectfully to enable  complete and safe repair of the vehicle while facilitating the most pleasant possible experience for our mutual customer, the consumer.</a:t>
            </a:r>
          </a:p>
        </p:txBody>
      </p:sp>
    </p:spTree>
    <p:custDataLst>
      <p:tags r:id="rId1"/>
    </p:custData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6867" name="Picture 39" descr="D:\Clients\E-Commerce Committee\ciclogo15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8165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Housekeeping</a:t>
            </a:r>
          </a:p>
        </p:txBody>
      </p:sp>
      <p:sp>
        <p:nvSpPr>
          <p:cNvPr id="36869" name="Text Box 2"/>
          <p:cNvSpPr txBox="1">
            <a:spLocks noChangeArrowheads="1"/>
          </p:cNvSpPr>
          <p:nvPr/>
        </p:nvSpPr>
        <p:spPr bwMode="auto">
          <a:xfrm>
            <a:off x="1739900" y="434975"/>
            <a:ext cx="645795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MS PGothic" pitchFamily="34" charset="-128"/>
              </a:defRPr>
            </a:lvl1pPr>
            <a:lvl2pPr marL="1200150" indent="-45720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lvl="1" eaLnBrk="1" hangingPunct="1">
              <a:lnSpc>
                <a:spcPct val="200000"/>
              </a:lnSpc>
              <a:buFont typeface="Arial" charset="0"/>
              <a:buChar char="•"/>
            </a:pPr>
            <a:r>
              <a:rPr kumimoji="1" lang="en-US" sz="4000">
                <a:latin typeface="Arial" charset="0"/>
              </a:rPr>
              <a:t>Restrooms</a:t>
            </a:r>
          </a:p>
          <a:p>
            <a:pPr lvl="1" eaLnBrk="1" hangingPunct="1">
              <a:lnSpc>
                <a:spcPct val="200000"/>
              </a:lnSpc>
              <a:buFont typeface="Arial" charset="0"/>
              <a:buChar char="•"/>
            </a:pPr>
            <a:r>
              <a:rPr kumimoji="1" lang="en-US" sz="4000">
                <a:latin typeface="Arial" charset="0"/>
              </a:rPr>
              <a:t>Emergency exits</a:t>
            </a:r>
          </a:p>
          <a:p>
            <a:pPr lvl="1" eaLnBrk="1" hangingPunct="1">
              <a:lnSpc>
                <a:spcPct val="200000"/>
              </a:lnSpc>
              <a:buFont typeface="Arial" charset="0"/>
              <a:buChar char="•"/>
            </a:pPr>
            <a:r>
              <a:rPr kumimoji="1" lang="en-US" sz="4000">
                <a:latin typeface="Arial" charset="0"/>
              </a:rPr>
              <a:t>Cell phones</a:t>
            </a:r>
          </a:p>
          <a:p>
            <a:pPr eaLnBrk="1" hangingPunct="1"/>
            <a:r>
              <a:rPr kumimoji="1" lang="en-US" sz="3200">
                <a:latin typeface="Arial" charset="0"/>
              </a:rPr>
              <a:t>  </a:t>
            </a:r>
          </a:p>
          <a:p>
            <a:pPr eaLnBrk="1" hangingPunct="1">
              <a:buFont typeface="Wingdings" pitchFamily="2" charset="2"/>
              <a:buNone/>
            </a:pPr>
            <a:endParaRPr kumimoji="1" lang="en-US" sz="3200" b="1">
              <a:latin typeface="Arial" charset="0"/>
            </a:endParaRPr>
          </a:p>
        </p:txBody>
      </p:sp>
      <p:pic>
        <p:nvPicPr>
          <p:cNvPr id="12294" name="Picture 6" descr="C:\Users\AA0J\AppData\Local\Microsoft\Windows\Temporary Internet Files\Content.IE5\U80Q7OQP\MC900053965[1].wmf"/>
          <p:cNvPicPr>
            <a:picLocks noChangeAspect="1" noChangeArrowheads="1"/>
          </p:cNvPicPr>
          <p:nvPr/>
        </p:nvPicPr>
        <p:blipFill>
          <a:blip r:embed="rId4"/>
          <a:srcRect/>
          <a:stretch>
            <a:fillRect/>
          </a:stretch>
        </p:blipFill>
        <p:spPr bwMode="auto">
          <a:xfrm>
            <a:off x="1014413" y="625475"/>
            <a:ext cx="1295400" cy="1257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871" name="Picture 7" descr="C:\Users\AA0J\AppData\Local\Microsoft\Windows\Temporary Internet Files\Content.IE5\U80Q7OQP\MC9003663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325" y="1882775"/>
            <a:ext cx="13795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C:\Users\AA0J\AppData\Local\Microsoft\Windows\Temporary Internet Files\Content.IE5\WXAMHBMS\MC90043150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838" y="2876550"/>
            <a:ext cx="160496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05413"/>
            <a:ext cx="9144000" cy="1252537"/>
          </a:xfrm>
          <a:prstGeom prst="rect">
            <a:avLst/>
          </a:prstGeom>
          <a:solidFill>
            <a:srgbClr val="0F053E"/>
          </a:solidFill>
          <a:ln>
            <a:noFill/>
          </a:ln>
          <a:effectLst>
            <a:outerShdw blurRad="142875" sx="106000" sy="106000" algn="tl"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Times New Roman" pitchFamily="18" charset="0"/>
            </a:endParaRPr>
          </a:p>
        </p:txBody>
      </p:sp>
      <p:pic>
        <p:nvPicPr>
          <p:cNvPr id="37891" name="Picture 39" descr="D:\Clients\E-Commerce Committee\ciclogo150x1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5389563"/>
            <a:ext cx="887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type="subTitle" idx="4294967295"/>
          </p:nvPr>
        </p:nvSpPr>
        <p:spPr>
          <a:xfrm>
            <a:off x="1287463" y="5549900"/>
            <a:ext cx="7856537" cy="571500"/>
          </a:xfrm>
        </p:spPr>
        <p:txBody>
          <a:bodyPr/>
          <a:lstStyle/>
          <a:p>
            <a:pPr marL="0" indent="0" eaLnBrk="1" hangingPunct="1">
              <a:buFont typeface="Wingdings" pitchFamily="2" charset="2"/>
              <a:buNone/>
              <a:defRPr/>
            </a:pPr>
            <a:r>
              <a:rPr lang="en-US" sz="3600" dirty="0" smtClean="0">
                <a:solidFill>
                  <a:srgbClr val="FFFFFF"/>
                </a:solidFill>
                <a:effectLst>
                  <a:outerShdw blurRad="38100" dist="38100" dir="2700000" algn="tl">
                    <a:srgbClr val="000000"/>
                  </a:outerShdw>
                </a:effectLst>
                <a:latin typeface="Arial" pitchFamily="34" charset="0"/>
              </a:rPr>
              <a:t>Housekeeping</a:t>
            </a:r>
          </a:p>
        </p:txBody>
      </p:sp>
      <p:sp>
        <p:nvSpPr>
          <p:cNvPr id="37893" name="Text Box 2"/>
          <p:cNvSpPr txBox="1">
            <a:spLocks noChangeArrowheads="1"/>
          </p:cNvSpPr>
          <p:nvPr/>
        </p:nvSpPr>
        <p:spPr bwMode="auto">
          <a:xfrm>
            <a:off x="1270000" y="403225"/>
            <a:ext cx="7543800"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MS PGothic" pitchFamily="34" charset="-128"/>
              </a:defRPr>
            </a:lvl1pPr>
            <a:lvl2pPr marL="1200150" indent="-45720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kumimoji="1" lang="en-US" sz="3200" dirty="0">
                <a:latin typeface="Arial" charset="0"/>
              </a:rPr>
              <a:t>  </a:t>
            </a:r>
          </a:p>
          <a:p>
            <a:pPr eaLnBrk="1" hangingPunct="1">
              <a:lnSpc>
                <a:spcPct val="150000"/>
              </a:lnSpc>
            </a:pPr>
            <a:r>
              <a:rPr kumimoji="1" lang="en-US" sz="3600" dirty="0">
                <a:latin typeface="Arial" charset="0"/>
              </a:rPr>
              <a:t>Any first time CIC participants?</a:t>
            </a:r>
          </a:p>
          <a:p>
            <a:pPr lvl="1" eaLnBrk="1" hangingPunct="1">
              <a:lnSpc>
                <a:spcPct val="150000"/>
              </a:lnSpc>
              <a:buFont typeface="Arial" charset="0"/>
              <a:buChar char="•"/>
            </a:pPr>
            <a:r>
              <a:rPr kumimoji="1" lang="en-US" sz="3200" dirty="0">
                <a:latin typeface="Arial" charset="0"/>
              </a:rPr>
              <a:t>Welcome to participate</a:t>
            </a:r>
          </a:p>
          <a:p>
            <a:pPr lvl="1" eaLnBrk="1" hangingPunct="1">
              <a:lnSpc>
                <a:spcPct val="150000"/>
              </a:lnSpc>
              <a:buFont typeface="Arial" charset="0"/>
              <a:buChar char="•"/>
            </a:pPr>
            <a:r>
              <a:rPr kumimoji="1" lang="en-US" sz="3200" dirty="0">
                <a:latin typeface="Arial" charset="0"/>
              </a:rPr>
              <a:t>Join Committees</a:t>
            </a:r>
          </a:p>
          <a:p>
            <a:pPr lvl="1" eaLnBrk="1" hangingPunct="1">
              <a:lnSpc>
                <a:spcPct val="150000"/>
              </a:lnSpc>
              <a:buFont typeface="Arial" charset="0"/>
              <a:buChar char="•"/>
            </a:pPr>
            <a:r>
              <a:rPr kumimoji="1" lang="en-US" sz="3200" dirty="0">
                <a:latin typeface="Arial" charset="0"/>
              </a:rPr>
              <a:t>Open Microphone</a:t>
            </a:r>
          </a:p>
          <a:p>
            <a:pPr lvl="1" eaLnBrk="1" hangingPunct="1">
              <a:lnSpc>
                <a:spcPct val="150000"/>
              </a:lnSpc>
              <a:buFont typeface="Arial" charset="0"/>
              <a:buChar char="•"/>
            </a:pPr>
            <a:r>
              <a:rPr kumimoji="1" lang="en-US" sz="3200" dirty="0">
                <a:latin typeface="Arial" charset="0"/>
              </a:rPr>
              <a:t>Ask Questions</a:t>
            </a:r>
            <a:r>
              <a:rPr kumimoji="1" lang="en-US" sz="2800" dirty="0">
                <a:latin typeface="Arial" charset="0"/>
              </a:rPr>
              <a:t> </a:t>
            </a:r>
          </a:p>
          <a:p>
            <a:pPr eaLnBrk="1" hangingPunct="1">
              <a:buFont typeface="Wingdings" pitchFamily="2" charset="2"/>
              <a:buNone/>
            </a:pPr>
            <a:endParaRPr kumimoji="1" lang="en-US" sz="3200" b="1" dirty="0">
              <a:latin typeface="Arial"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498a94de-6ec1-4940-9356-6b1ebc2c354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5.1.2243"/>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SLIDEGUID" val="937BC3A766354B4E8ACF8508B349895F"/>
  <p:tag name="SLIDEID" val="937BC3A766354B4E8ACF8508B349895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 Repairer – Single Shop|smicln| Repairer – Multi-Shop|smicln| Insurance Company|smicln| Information Provider|smicln| Other"/>
  <p:tag name="QUESTIONALIAS" val="Please select which of the industry segments you primarily represent:"/>
  <p:tag name="VALUES" val="No Value|smicln|No Value|smicln|No Value|smicln|No Value|smicln|No Value"/>
</p:tagLst>
</file>

<file path=ppt/tags/tag24.xml><?xml version="1.0" encoding="utf-8"?>
<p:tagLst xmlns:a="http://schemas.openxmlformats.org/drawingml/2006/main" xmlns:r="http://schemas.openxmlformats.org/officeDocument/2006/relationships" xmlns:p="http://schemas.openxmlformats.org/presentationml/2006/main">
  <p:tag name="CHARTTYPE" val="0"/>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4"/>
  <p:tag name="FONTSIZE" val="32"/>
  <p:tag name="BULLETTYPE" val="ppBulletArabicPeriod"/>
  <p:tag name="ANSWERTEXT" val=" Repairer – Single Shop&#10; Repairer – Multi-Shop&#10; Insurance Company&#10; Information Provider&#10; Other"/>
</p:tagLst>
</file>

<file path=ppt/tags/tag26.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27.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006B83CB6BA04B018FF90FAA256CDFA1"/>
  <p:tag name="QUESTIONALIAS" val="Traction control is another term for electronic stability control"/>
  <p:tag name="ANSWERSALIAS" val="True|smicln|False"/>
  <p:tag name="VALUES" val="No Value|smicln|No Value"/>
</p:tagLst>
</file>

<file path=ppt/tags/tag28.xml><?xml version="1.0" encoding="utf-8"?>
<p:tagLst xmlns:a="http://schemas.openxmlformats.org/drawingml/2006/main" xmlns:r="http://schemas.openxmlformats.org/officeDocument/2006/relationships" xmlns:p="http://schemas.openxmlformats.org/presentationml/2006/main">
  <p:tag name="CHARTTYPE" val="0"/>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31.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32.xml><?xml version="1.0" encoding="utf-8"?>
<p:tagLst xmlns:a="http://schemas.openxmlformats.org/drawingml/2006/main" xmlns:r="http://schemas.openxmlformats.org/officeDocument/2006/relationships" xmlns:p="http://schemas.openxmlformats.org/presentationml/2006/main">
  <p:tag name="CHARTTYPE" val="0"/>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34.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35.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36.xml><?xml version="1.0" encoding="utf-8"?>
<p:tagLst xmlns:a="http://schemas.openxmlformats.org/drawingml/2006/main" xmlns:r="http://schemas.openxmlformats.org/officeDocument/2006/relationships" xmlns:p="http://schemas.openxmlformats.org/presentationml/2006/main">
  <p:tag name="CHARTTYPE" val="0"/>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38.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39.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CHARTTYPE" val="0"/>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42.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43.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44.xml><?xml version="1.0" encoding="utf-8"?>
<p:tagLst xmlns:a="http://schemas.openxmlformats.org/drawingml/2006/main" xmlns:r="http://schemas.openxmlformats.org/officeDocument/2006/relationships" xmlns:p="http://schemas.openxmlformats.org/presentationml/2006/main">
  <p:tag name="CHARTTYPE" val="0"/>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46.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47.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48.xml><?xml version="1.0" encoding="utf-8"?>
<p:tagLst xmlns:a="http://schemas.openxmlformats.org/drawingml/2006/main" xmlns:r="http://schemas.openxmlformats.org/officeDocument/2006/relationships" xmlns:p="http://schemas.openxmlformats.org/presentationml/2006/main">
  <p:tag name="CHARTTYPE" val="0"/>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51.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54.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55.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56.xml><?xml version="1.0" encoding="utf-8"?>
<p:tagLst xmlns:a="http://schemas.openxmlformats.org/drawingml/2006/main" xmlns:r="http://schemas.openxmlformats.org/officeDocument/2006/relationships" xmlns:p="http://schemas.openxmlformats.org/presentationml/2006/main">
  <p:tag name="CHARTTYPE" val="0"/>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58.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59.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CHARTTYPE" val="0"/>
</p:tagLst>
</file>

<file path=ppt/tags/tag6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62.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63.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006B83CB6BA04B018FF90FAA256CDFA1"/>
  <p:tag name="QUESTIONALIAS" val="Traction control is another term for electronic stability control"/>
  <p:tag name="ANSWERSALIAS" val="True|smicln|False"/>
  <p:tag name="VALUES" val="No Value|smicln|No Value"/>
</p:tagLst>
</file>

<file path=ppt/tags/tag64.xml><?xml version="1.0" encoding="utf-8"?>
<p:tagLst xmlns:a="http://schemas.openxmlformats.org/drawingml/2006/main" xmlns:r="http://schemas.openxmlformats.org/officeDocument/2006/relationships" xmlns:p="http://schemas.openxmlformats.org/presentationml/2006/main">
  <p:tag name="CHARTTYPE" val="0"/>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66.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67.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006B83CB6BA04B018FF90FAA256CDFA1"/>
  <p:tag name="QUESTIONALIAS" val="Traction control is another term for electronic stability control"/>
  <p:tag name="ANSWERSALIAS" val="True|smicln|False"/>
  <p:tag name="VALUES" val="No Value|smicln|No Value"/>
</p:tagLst>
</file>

<file path=ppt/tags/tag68.xml><?xml version="1.0" encoding="utf-8"?>
<p:tagLst xmlns:a="http://schemas.openxmlformats.org/drawingml/2006/main" xmlns:r="http://schemas.openxmlformats.org/officeDocument/2006/relationships" xmlns:p="http://schemas.openxmlformats.org/presentationml/2006/main">
  <p:tag name="CHARTTYPE" val="0"/>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71.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006B83CB6BA04B018FF90FAA256CDFA1"/>
  <p:tag name="QUESTIONALIAS" val="Traction control is another term for electronic stability control"/>
  <p:tag name="ANSWERSALIAS" val="True|smicln|False"/>
  <p:tag name="VALUES" val="No Value|smicln|No Value"/>
</p:tagLst>
</file>

<file path=ppt/tags/tag72.xml><?xml version="1.0" encoding="utf-8"?>
<p:tagLst xmlns:a="http://schemas.openxmlformats.org/drawingml/2006/main" xmlns:r="http://schemas.openxmlformats.org/officeDocument/2006/relationships" xmlns:p="http://schemas.openxmlformats.org/presentationml/2006/main">
  <p:tag name="CHARTTYPE" val="0"/>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74.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75.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56A38295AA5E4EC58BF5E200B250EEA6"/>
  <p:tag name="QUESTIONALIAS" val="OEM Repair Procedures are recognized as the standard repair process."/>
  <p:tag name="ANSWERSALIAS" val="Agree|smicln|Disagree|smicln|Abstain "/>
  <p:tag name="VALUES" val="No Value|smicln|No Value|smicln|No Value"/>
</p:tagLst>
</file>

<file path=ppt/tags/tag76.xml><?xml version="1.0" encoding="utf-8"?>
<p:tagLst xmlns:a="http://schemas.openxmlformats.org/drawingml/2006/main" xmlns:r="http://schemas.openxmlformats.org/officeDocument/2006/relationships" xmlns:p="http://schemas.openxmlformats.org/presentationml/2006/main">
  <p:tag name="CHARTTYPE" val="0"/>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23"/>
  <p:tag name="FONTSIZE" val="32"/>
  <p:tag name="BULLETTYPE" val="ppBulletArabicPeriod"/>
  <p:tag name="ANSWERTEXT" val="Agree&#10;Disagree&#10;Abstain "/>
</p:tagLst>
</file>

<file path=ppt/tags/tag78.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79.xml><?xml version="1.0" encoding="utf-8"?>
<p:tagLst xmlns:a="http://schemas.openxmlformats.org/drawingml/2006/main" xmlns:r="http://schemas.openxmlformats.org/officeDocument/2006/relationships" xmlns:p="http://schemas.openxmlformats.org/presentationml/2006/main">
  <p:tag name="SLIDEID" val="937BC3A766354B4E8ACF8508B349895F"/>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3"/>
  <p:tag name="SLIDEGUID" val="006B83CB6BA04B018FF90FAA256CDFA1"/>
  <p:tag name="QUESTIONALIAS" val="Traction control is another term for electronic stability control"/>
  <p:tag name="ANSWERSALIAS" val="True|smicln|False"/>
  <p:tag name="VALUES" val="No Value|smicln|No Valu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CHARTTYPE" val="0"/>
</p:tagLst>
</file>

<file path=ppt/tags/tag81.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82.xml><?xml version="1.0" encoding="utf-8"?>
<p:tagLst xmlns:a="http://schemas.openxmlformats.org/drawingml/2006/main" xmlns:r="http://schemas.openxmlformats.org/officeDocument/2006/relationships" xmlns:p="http://schemas.openxmlformats.org/presentationml/2006/main">
  <p:tag name="RCTYPE" val="Style_Bubble"/>
  <p:tag name="STYLE" val="2"/>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CICMaster">
  <a:themeElements>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CICMaste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CICMaste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CICMaste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CMaster">
  <a:themeElements>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CICMaste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CICMaste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CICMaste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ICMaster">
  <a:themeElements>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CICMaste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CICMaste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CICMaste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ICMaster">
  <a:themeElements>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CICMaste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CICMaste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CICMaste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ICMaster">
  <a:themeElements>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CICMaste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Maste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CICMaste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CICMaste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9563</TotalTime>
  <Words>2014</Words>
  <Application>Microsoft Office PowerPoint</Application>
  <PresentationFormat>On-screen Show (4:3)</PresentationFormat>
  <Paragraphs>533</Paragraphs>
  <Slides>66</Slides>
  <Notes>15</Notes>
  <HiddenSlides>0</HiddenSlides>
  <MMClips>1</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66</vt:i4>
      </vt:variant>
    </vt:vector>
  </HeadingPairs>
  <TitlesOfParts>
    <vt:vector size="73" baseType="lpstr">
      <vt:lpstr>1_CICMaster</vt:lpstr>
      <vt:lpstr>CICMaster</vt:lpstr>
      <vt:lpstr>3_CICMaster</vt:lpstr>
      <vt:lpstr>Office Theme</vt:lpstr>
      <vt:lpstr>4_CICMaster</vt:lpstr>
      <vt:lpstr>5_CICMaster</vt:lpstr>
      <vt:lpstr>Chart</vt:lpstr>
      <vt:lpstr>PowerPoint Presentation</vt:lpstr>
      <vt:lpstr>Collision Industry Conference</vt:lpstr>
      <vt:lpstr>Welcome to Las Vegas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Las Vegas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Announcements</vt:lpstr>
      <vt:lpstr>Human Resources Committee</vt:lpstr>
      <vt:lpstr>PowerPoint Presentation</vt:lpstr>
      <vt:lpstr>1. Employee is injured riding dirt bikes on his day off.  Brings in a note from his doctor saying he needs 6 weeks off to recover.  Can you just terminate the employee? Yes / No </vt:lpstr>
      <vt:lpstr>PowerPoint Presentation</vt:lpstr>
      <vt:lpstr>2. An employee has been out on a workers compensation leave of absence for a year.  We have been paying his medical insurance the whole time.     Can I stop paying his medical insurance premiums?  Yes / No / It Depends</vt:lpstr>
      <vt:lpstr>PowerPoint Presentation</vt:lpstr>
      <vt:lpstr>3. John, your underperforming estimator, goes “out on disability.”  The “fill-in” employee, Mary, has been doing fantastic.  You know you can’t fire John without a discrimination lawsuit, but you really want Mary doing the job.  You decide you won’t fire John, instead you will “downsize” and “eliminate the estimator position.” You give Mary the title “Customer Service Representative” to cover your tracks. When John returns you tell him “sorry, we downsized and eliminated the estimator position.” Legal? Yes / No </vt:lpstr>
      <vt:lpstr>PowerPoint Presentation</vt:lpstr>
      <vt:lpstr>4. John’s regular hourly rate is $20/hr, but we have a training rate of $10/hr.  This week John worked 44 hrs, which included 4 hours at a mandatory training class on Saturday morning. This is how I figured his pay: 40 hrs x $20/hr = $800.00 4 hrs x $15 = $60.00 [The training put him into OT, so I based his OT on his training rate.] Total Wages = $860.00  Legal?  Yes / No / It Depends</vt:lpstr>
      <vt:lpstr>PowerPoint Presentation</vt:lpstr>
      <vt:lpstr>5. My techs are paid flat rate, qualify for the commission/flat-rate exemption, and I have them punch the clock.    Do I have to worry about minimum wage issues? Yes / No </vt:lpstr>
      <vt:lpstr>PowerPoint Presentation</vt:lpstr>
      <vt:lpstr>PowerPoint Presentation</vt:lpstr>
      <vt:lpstr>Thank You! Human Resources Committee  Cory King – Chair  cking@employerlawyers.com  </vt:lpstr>
      <vt:lpstr>PowerPoint Presentation</vt:lpstr>
      <vt:lpstr>PowerPoint Presentation</vt:lpstr>
      <vt:lpstr>Insurance-Repairer Relations/  Parts and Materials</vt:lpstr>
      <vt:lpstr>PowerPoint Presentation</vt:lpstr>
      <vt:lpstr>PowerPoint Presentation</vt:lpstr>
      <vt:lpstr>PowerPoint Presentation</vt:lpstr>
      <vt:lpstr>PowerPoint Presentation</vt:lpstr>
      <vt:lpstr>PowerPoint Presentation</vt:lpstr>
      <vt:lpstr>Panel Discussion Parts Procurement Mandates </vt:lpstr>
      <vt:lpstr>Please indicate which stakeholder group you represent.</vt:lpstr>
      <vt:lpstr>Suppliers Only: I would prefer to sell my product based on my unique value proposition versus relying on third-party intervention</vt:lpstr>
      <vt:lpstr>Repairers Only: My facility currently uses an electronic parts procurement system</vt:lpstr>
      <vt:lpstr>Repairers Selected System: Has the system affected your efficiency?</vt:lpstr>
      <vt:lpstr>Repairers Selected System : Has the system affected the quality of parts you receive?</vt:lpstr>
      <vt:lpstr>Repairers Selected System : Has the system affected your customer’s experience?</vt:lpstr>
      <vt:lpstr>Insurer Selected System: Has the system affected your efficiency?</vt:lpstr>
      <vt:lpstr>Insurer Selected System : Has the system affected the quality of parts you receive?</vt:lpstr>
      <vt:lpstr>Insurer Selected System : Has the system affected your customer’s experience?</vt:lpstr>
      <vt:lpstr>Repairers Only: My overall experience with the insurer-selected parts procurement system has been </vt:lpstr>
      <vt:lpstr>Repairers Only: My facility uses more than one parts procurement system because of my agreement(s) with an insurer</vt:lpstr>
      <vt:lpstr>Repairers Only: I would give up the referral volume that I currently receive in order to avoid using a system selected by an insurer</vt:lpstr>
      <vt:lpstr>Repairers Only: My facility uses some type of system as a result of insurance agreements (e.g. information provider, CSI, anything)</vt:lpstr>
      <vt:lpstr>Repairers Only: My overall experience with systems required by insurer intervention has been </vt:lpstr>
      <vt:lpstr>Repairers Only: My facility should be able to select any system that we want to use without insurer intervention</vt:lpstr>
      <vt:lpstr>PowerPoint Presentation</vt:lpstr>
      <vt:lpstr>PowerPoint Presentation</vt:lpstr>
      <vt:lpstr>PowerPoint Presentation</vt:lpstr>
      <vt:lpstr>Administrative Announcements</vt:lpstr>
      <vt:lpstr>Have a great day!</vt:lpstr>
      <vt:lpstr>PowerPoint Presentation</vt:lpstr>
    </vt:vector>
  </TitlesOfParts>
  <Company>AEII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Passwater</dc:creator>
  <cp:lastModifiedBy>Jordan</cp:lastModifiedBy>
  <cp:revision>312</cp:revision>
  <cp:lastPrinted>2014-10-09T17:47:34Z</cp:lastPrinted>
  <dcterms:created xsi:type="dcterms:W3CDTF">2010-04-09T10:59:23Z</dcterms:created>
  <dcterms:modified xsi:type="dcterms:W3CDTF">2014-10-09T18:01:51Z</dcterms:modified>
</cp:coreProperties>
</file>